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9" r:id="rId2"/>
  </p:sldMasterIdLst>
  <p:notesMasterIdLst>
    <p:notesMasterId r:id="rId44"/>
  </p:notesMasterIdLst>
  <p:handoutMasterIdLst>
    <p:handoutMasterId r:id="rId45"/>
  </p:handoutMasterIdLst>
  <p:sldIdLst>
    <p:sldId id="542" r:id="rId3"/>
    <p:sldId id="691" r:id="rId4"/>
    <p:sldId id="277" r:id="rId5"/>
    <p:sldId id="1552" r:id="rId6"/>
    <p:sldId id="1549" r:id="rId7"/>
    <p:sldId id="1550" r:id="rId8"/>
    <p:sldId id="1551" r:id="rId9"/>
    <p:sldId id="1553" r:id="rId10"/>
    <p:sldId id="1560" r:id="rId11"/>
    <p:sldId id="1554" r:id="rId12"/>
    <p:sldId id="1555" r:id="rId13"/>
    <p:sldId id="1561" r:id="rId14"/>
    <p:sldId id="1556" r:id="rId15"/>
    <p:sldId id="1557" r:id="rId16"/>
    <p:sldId id="1558" r:id="rId17"/>
    <p:sldId id="905" r:id="rId18"/>
    <p:sldId id="1530" r:id="rId19"/>
    <p:sldId id="1545" r:id="rId20"/>
    <p:sldId id="906" r:id="rId21"/>
    <p:sldId id="1546" r:id="rId22"/>
    <p:sldId id="323" r:id="rId23"/>
    <p:sldId id="269" r:id="rId24"/>
    <p:sldId id="1547" r:id="rId25"/>
    <p:sldId id="303" r:id="rId26"/>
    <p:sldId id="1543" r:id="rId27"/>
    <p:sldId id="1533" r:id="rId28"/>
    <p:sldId id="1534" r:id="rId29"/>
    <p:sldId id="1537" r:id="rId30"/>
    <p:sldId id="1538" r:id="rId31"/>
    <p:sldId id="1559" r:id="rId32"/>
    <p:sldId id="1548" r:id="rId33"/>
    <p:sldId id="1150" r:id="rId34"/>
    <p:sldId id="1130" r:id="rId35"/>
    <p:sldId id="1131" r:id="rId36"/>
    <p:sldId id="1132" r:id="rId37"/>
    <p:sldId id="1145" r:id="rId38"/>
    <p:sldId id="1144" r:id="rId39"/>
    <p:sldId id="692" r:id="rId40"/>
    <p:sldId id="282" r:id="rId41"/>
    <p:sldId id="283" r:id="rId42"/>
    <p:sldId id="874" r:id="rId43"/>
  </p:sldIdLst>
  <p:sldSz cx="9144000" cy="6858000" type="screen4x3"/>
  <p:notesSz cx="7302500" cy="9586913"/>
  <p:custDataLst>
    <p:tags r:id="rId46"/>
  </p:custDataLst>
  <p:defaultTex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596"/>
    <a:srgbClr val="91EE56"/>
    <a:srgbClr val="85BFFF"/>
    <a:srgbClr val="FF40FF"/>
    <a:srgbClr val="CBA4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1" autoAdjust="0"/>
    <p:restoredTop sz="94660"/>
  </p:normalViewPr>
  <p:slideViewPr>
    <p:cSldViewPr snapToObjects="1">
      <p:cViewPr varScale="1">
        <p:scale>
          <a:sx n="78" d="100"/>
          <a:sy n="78" d="100"/>
        </p:scale>
        <p:origin x="1008" y="168"/>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93606838-62BA-634B-9B43-031B16521F61}"/>
              </a:ext>
            </a:extLst>
          </p:cNvPr>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a:latin typeface="Times New Roman" pitchFamily="18" charset="0"/>
              </a:defRPr>
            </a:lvl1pPr>
          </a:lstStyle>
          <a:p>
            <a:pPr>
              <a:defRPr/>
            </a:pPr>
            <a:r>
              <a:rPr lang="en-US"/>
              <a:t>DAC 2001 Tutorial</a:t>
            </a:r>
          </a:p>
        </p:txBody>
      </p:sp>
      <p:sp>
        <p:nvSpPr>
          <p:cNvPr id="252931" name="Rectangle 3">
            <a:extLst>
              <a:ext uri="{FF2B5EF4-FFF2-40B4-BE49-F238E27FC236}">
                <a16:creationId xmlns:a16="http://schemas.microsoft.com/office/drawing/2014/main" id="{1379D897-A7DE-3C47-8BA2-C547FC082E90}"/>
              </a:ext>
            </a:extLst>
          </p:cNvPr>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a:latin typeface="Times New Roman" pitchFamily="18" charset="0"/>
              </a:defRPr>
            </a:lvl1pPr>
          </a:lstStyle>
          <a:p>
            <a:pPr>
              <a:defRPr/>
            </a:pPr>
            <a:endParaRPr lang="en-US"/>
          </a:p>
        </p:txBody>
      </p:sp>
      <p:sp>
        <p:nvSpPr>
          <p:cNvPr id="252932" name="Rectangle 4">
            <a:extLst>
              <a:ext uri="{FF2B5EF4-FFF2-40B4-BE49-F238E27FC236}">
                <a16:creationId xmlns:a16="http://schemas.microsoft.com/office/drawing/2014/main" id="{E695D54D-C59C-D745-916B-4344A0E101C6}"/>
              </a:ext>
            </a:extLst>
          </p:cNvPr>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a:latin typeface="Times New Roman" pitchFamily="18" charset="0"/>
                <a:cs typeface="Times New Roman" pitchFamily="18" charset="0"/>
              </a:defRPr>
            </a:lvl1pPr>
          </a:lstStyle>
          <a:p>
            <a:pPr>
              <a:defRPr/>
            </a:pPr>
            <a:r>
              <a:rPr lang="en-US"/>
              <a:t>©R.A. Rutenbar, 2001</a:t>
            </a:r>
          </a:p>
        </p:txBody>
      </p:sp>
      <p:sp>
        <p:nvSpPr>
          <p:cNvPr id="252933" name="Rectangle 5">
            <a:extLst>
              <a:ext uri="{FF2B5EF4-FFF2-40B4-BE49-F238E27FC236}">
                <a16:creationId xmlns:a16="http://schemas.microsoft.com/office/drawing/2014/main" id="{91924BA3-4E83-BB4D-BC12-DCD7E73B71C8}"/>
              </a:ext>
            </a:extLst>
          </p:cNvPr>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a:latin typeface="Times New Roman" pitchFamily="18" charset="0"/>
              </a:defRPr>
            </a:lvl1pPr>
          </a:lstStyle>
          <a:p>
            <a:pPr>
              <a:defRPr/>
            </a:pPr>
            <a:fld id="{2CD1A3B7-1DC4-E34C-A560-A03E1F0DF6F5}"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FDB9E674-2DC6-B34D-B4F4-640BCB3E70E4}"/>
              </a:ext>
            </a:extLst>
          </p:cNvPr>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79" name="Rectangle 3">
            <a:extLst>
              <a:ext uri="{FF2B5EF4-FFF2-40B4-BE49-F238E27FC236}">
                <a16:creationId xmlns:a16="http://schemas.microsoft.com/office/drawing/2014/main" id="{A8AE672F-5155-A440-AA6A-E621E1432A13}"/>
              </a:ext>
            </a:extLst>
          </p:cNvPr>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defRPr>
            </a:lvl1pPr>
          </a:lstStyle>
          <a:p>
            <a:pPr>
              <a:defRPr/>
            </a:pPr>
            <a:endParaRPr lang="en-US"/>
          </a:p>
        </p:txBody>
      </p:sp>
      <p:sp>
        <p:nvSpPr>
          <p:cNvPr id="3076" name="Rectangle 4">
            <a:extLst>
              <a:ext uri="{FF2B5EF4-FFF2-40B4-BE49-F238E27FC236}">
                <a16:creationId xmlns:a16="http://schemas.microsoft.com/office/drawing/2014/main" id="{7CC6E739-A937-0D4B-8AA5-3EF2F347B571}"/>
              </a:ext>
            </a:extLst>
          </p:cNvPr>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1" name="Rectangle 5">
            <a:extLst>
              <a:ext uri="{FF2B5EF4-FFF2-40B4-BE49-F238E27FC236}">
                <a16:creationId xmlns:a16="http://schemas.microsoft.com/office/drawing/2014/main" id="{BC8C197B-0126-BE49-853F-7958A3380897}"/>
              </a:ext>
            </a:extLst>
          </p:cNvPr>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a:extLst>
              <a:ext uri="{FF2B5EF4-FFF2-40B4-BE49-F238E27FC236}">
                <a16:creationId xmlns:a16="http://schemas.microsoft.com/office/drawing/2014/main" id="{C72DA90D-0B1D-474B-B456-97C02BB51BE1}"/>
              </a:ext>
            </a:extLst>
          </p:cNvPr>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imes New Roman" pitchFamily="18" charset="0"/>
              </a:defRPr>
            </a:lvl1pPr>
          </a:lstStyle>
          <a:p>
            <a:pPr>
              <a:defRPr/>
            </a:pPr>
            <a:endParaRPr lang="en-US"/>
          </a:p>
        </p:txBody>
      </p:sp>
      <p:sp>
        <p:nvSpPr>
          <p:cNvPr id="408583" name="Rectangle 7">
            <a:extLst>
              <a:ext uri="{FF2B5EF4-FFF2-40B4-BE49-F238E27FC236}">
                <a16:creationId xmlns:a16="http://schemas.microsoft.com/office/drawing/2014/main" id="{EFEBE265-82B3-4A45-87ED-894E64F28837}"/>
              </a:ext>
            </a:extLst>
          </p:cNvPr>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defRPr>
            </a:lvl1pPr>
          </a:lstStyle>
          <a:p>
            <a:pPr>
              <a:defRPr/>
            </a:pPr>
            <a:fld id="{BA451682-2A9D-624D-AAC3-8E51F0D8D15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a:extLst>
              <a:ext uri="{FF2B5EF4-FFF2-40B4-BE49-F238E27FC236}">
                <a16:creationId xmlns:a16="http://schemas.microsoft.com/office/drawing/2014/main" id="{0D024EB9-FFF0-A04A-9F94-D5E8C0F277D9}"/>
              </a:ext>
            </a:extLst>
          </p:cNvPr>
          <p:cNvSpPr>
            <a:spLocks noGrp="1" noRot="1" noChangeAspect="1" noChangeArrowheads="1" noTextEdit="1"/>
          </p:cNvSpPr>
          <p:nvPr>
            <p:ph type="sldImg"/>
          </p:nvPr>
        </p:nvSpPr>
        <p:spPr>
          <a:ln/>
        </p:spPr>
      </p:sp>
      <p:sp>
        <p:nvSpPr>
          <p:cNvPr id="6146" name="Notes Placeholder 2">
            <a:extLst>
              <a:ext uri="{FF2B5EF4-FFF2-40B4-BE49-F238E27FC236}">
                <a16:creationId xmlns:a16="http://schemas.microsoft.com/office/drawing/2014/main" id="{59EF32A0-C287-B142-A7D2-787A926C9D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147" name="Slide Number Placeholder 3">
            <a:extLst>
              <a:ext uri="{FF2B5EF4-FFF2-40B4-BE49-F238E27FC236}">
                <a16:creationId xmlns:a16="http://schemas.microsoft.com/office/drawing/2014/main" id="{9B0109D8-3A2A-E04F-A1E5-49E9804DF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fld id="{B09570EE-C1B7-0B47-ABF1-B7290CC78761}" type="slidenum">
              <a:rPr lang="en-US" altLang="en-US" sz="1200" b="0" smtClean="0">
                <a:latin typeface="Times New Roman" panose="02020603050405020304" pitchFamily="18" charset="0"/>
              </a:rPr>
              <a:pPr/>
              <a:t>1</a:t>
            </a:fld>
            <a:endParaRPr lang="en-US" altLang="en-US" sz="1200" b="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36</a:t>
            </a:fld>
            <a:endParaRPr lang="en-US" dirty="0"/>
          </a:p>
        </p:txBody>
      </p:sp>
    </p:spTree>
    <p:extLst>
      <p:ext uri="{BB962C8B-B14F-4D97-AF65-F5344CB8AC3E}">
        <p14:creationId xmlns:p14="http://schemas.microsoft.com/office/powerpoint/2010/main" val="2910893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37</a:t>
            </a:fld>
            <a:endParaRPr lang="en-US" dirty="0"/>
          </a:p>
        </p:txBody>
      </p:sp>
    </p:spTree>
    <p:extLst>
      <p:ext uri="{BB962C8B-B14F-4D97-AF65-F5344CB8AC3E}">
        <p14:creationId xmlns:p14="http://schemas.microsoft.com/office/powerpoint/2010/main" val="2667257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D82D05-3F19-5C42-8F81-58E1FEC72E4F}" type="slidenum">
              <a:rPr lang="en-US" sz="1200">
                <a:latin typeface="Calibri" charset="0"/>
              </a:rPr>
              <a:pPr eaLnBrk="1" hangingPunct="1"/>
              <a:t>39</a:t>
            </a:fld>
            <a:endParaRPr lang="en-US" sz="1200">
              <a:latin typeface="Calibri" charset="0"/>
            </a:endParaRPr>
          </a:p>
        </p:txBody>
      </p:sp>
    </p:spTree>
    <p:extLst>
      <p:ext uri="{BB962C8B-B14F-4D97-AF65-F5344CB8AC3E}">
        <p14:creationId xmlns:p14="http://schemas.microsoft.com/office/powerpoint/2010/main" val="398106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0875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2"/>
          <p:cNvSpPr>
            <a:spLocks noGrp="1" noRot="1" noChangeAspect="1" noChangeArrowheads="1" noTextEdit="1"/>
          </p:cNvSpPr>
          <p:nvPr>
            <p:ph type="sldImg"/>
          </p:nvPr>
        </p:nvSpPr>
        <p:spPr>
          <a:ln/>
        </p:spPr>
      </p:sp>
      <p:sp>
        <p:nvSpPr>
          <p:cNvPr id="727043" name="Rectangle 3"/>
          <p:cNvSpPr>
            <a:spLocks noGrp="1" noChangeArrowheads="1"/>
          </p:cNvSpPr>
          <p:nvPr>
            <p:ph type="body" idx="1"/>
          </p:nvPr>
        </p:nvSpPr>
        <p:spPr/>
        <p:txBody>
          <a:bodyPr/>
          <a:lstStyle/>
          <a:p>
            <a:pPr marL="711200" indent="-393700">
              <a:spcBef>
                <a:spcPct val="0"/>
              </a:spcBef>
              <a:buFontTx/>
              <a:buBlip>
                <a:blip r:embed="rId3"/>
              </a:buBlip>
              <a:tabLst>
                <a:tab pos="1168400" algn="l"/>
                <a:tab pos="1168400" algn="l"/>
              </a:tabLst>
            </a:pPr>
            <a:r>
              <a:rPr lang="en-US" altLang="en-US" sz="1200" dirty="0"/>
              <a:t>Hubs are shared media devices. Everyone sees everyone’s packets, you’re only supposed to pay attention to those specifically directed to you, or to broadcasts. Not too secure, but cheap. Most wireless still qualifies as a “hub,” while actual wired ethernet hubs are becoming hard to find.</a:t>
            </a:r>
          </a:p>
          <a:p>
            <a:pPr marL="711200" indent="-393700">
              <a:buFontTx/>
              <a:buBlip>
                <a:blip r:embed="rId3"/>
              </a:buBlip>
              <a:tabLst>
                <a:tab pos="1168400" algn="l"/>
                <a:tab pos="1168400" algn="l"/>
              </a:tabLst>
            </a:pPr>
            <a:r>
              <a:rPr lang="en-US" altLang="en-US" sz="1200" dirty="0"/>
              <a:t>Switches aren’t shared, most of the time. The switch pays attention to the packets and makes a list of the “sender” ethernet addresses and makes a table (it removes old data after a while). When a packet comes along whose destination address is in the table (because that host has recently “talked” and identified itself) the packet only goes to that port. Unknown packets and broadcasts still go to all ports, but overall, there are nearly no collisions and is generally more secure. Switches are now much more common than hubs.</a:t>
            </a:r>
          </a:p>
          <a:p>
            <a:endParaRPr lang="en-US" dirty="0"/>
          </a:p>
        </p:txBody>
      </p:sp>
    </p:spTree>
    <p:extLst>
      <p:ext uri="{BB962C8B-B14F-4D97-AF65-F5344CB8AC3E}">
        <p14:creationId xmlns:p14="http://schemas.microsoft.com/office/powerpoint/2010/main" val="128640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3919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a:spLocks noGrp="1" noRot="1" noChangeAspect="1" noChangeArrowheads="1" noTextEdit="1"/>
          </p:cNvSpPr>
          <p:nvPr>
            <p:ph type="sldImg"/>
          </p:nvPr>
        </p:nvSpPr>
        <p:spPr>
          <a:ln/>
        </p:spPr>
      </p:sp>
      <p:sp>
        <p:nvSpPr>
          <p:cNvPr id="731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072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32</a:t>
            </a:fld>
            <a:endParaRPr lang="en-US" dirty="0"/>
          </a:p>
        </p:txBody>
      </p:sp>
    </p:spTree>
    <p:extLst>
      <p:ext uri="{BB962C8B-B14F-4D97-AF65-F5344CB8AC3E}">
        <p14:creationId xmlns:p14="http://schemas.microsoft.com/office/powerpoint/2010/main" val="30758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33</a:t>
            </a:fld>
            <a:endParaRPr lang="en-US" dirty="0"/>
          </a:p>
        </p:txBody>
      </p:sp>
    </p:spTree>
    <p:extLst>
      <p:ext uri="{BB962C8B-B14F-4D97-AF65-F5344CB8AC3E}">
        <p14:creationId xmlns:p14="http://schemas.microsoft.com/office/powerpoint/2010/main" val="417999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34</a:t>
            </a:fld>
            <a:endParaRPr lang="en-US" dirty="0"/>
          </a:p>
        </p:txBody>
      </p:sp>
    </p:spTree>
    <p:extLst>
      <p:ext uri="{BB962C8B-B14F-4D97-AF65-F5344CB8AC3E}">
        <p14:creationId xmlns:p14="http://schemas.microsoft.com/office/powerpoint/2010/main" val="2498310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35</a:t>
            </a:fld>
            <a:endParaRPr lang="en-US" dirty="0"/>
          </a:p>
        </p:txBody>
      </p:sp>
    </p:spTree>
    <p:extLst>
      <p:ext uri="{BB962C8B-B14F-4D97-AF65-F5344CB8AC3E}">
        <p14:creationId xmlns:p14="http://schemas.microsoft.com/office/powerpoint/2010/main" val="8818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lvl1pPr>
              <a:defRPr>
                <a:solidFill>
                  <a:srgbClr val="FF0000"/>
                </a:solidFill>
              </a:defRPr>
            </a:lvl1pPr>
          </a:lstStyle>
          <a:p>
            <a:r>
              <a:rPr lang="en-US"/>
              <a:t>Click to edit Master title style</a:t>
            </a:r>
            <a:endParaRPr lang="en-US" dirty="0"/>
          </a:p>
        </p:txBody>
      </p:sp>
    </p:spTree>
    <p:extLst>
      <p:ext uri="{BB962C8B-B14F-4D97-AF65-F5344CB8AC3E}">
        <p14:creationId xmlns:p14="http://schemas.microsoft.com/office/powerpoint/2010/main" val="82793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64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2C34-F2BA-E541-A50D-062F88F8F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500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CC98A-2890-2543-B56B-80D4DA10BBD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482F50-98DE-8045-85C5-E378A10D9FD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5907F-EA05-AB44-A6B9-89FC1FA0D7A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51A265F-AE72-024F-AFED-45C577F871E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CECD77-473B-8F40-9F12-DF746231A47E}"/>
              </a:ext>
            </a:extLst>
          </p:cNvPr>
          <p:cNvSpPr>
            <a:spLocks noGrp="1"/>
          </p:cNvSpPr>
          <p:nvPr>
            <p:ph type="sldNum" sz="quarter" idx="12"/>
          </p:nvPr>
        </p:nvSpPr>
        <p:spPr/>
        <p:txBody>
          <a:bodyPr/>
          <a:lstStyle>
            <a:lvl1pPr>
              <a:defRPr/>
            </a:lvl1pPr>
          </a:lstStyle>
          <a:p>
            <a:pPr>
              <a:defRPr/>
            </a:pPr>
            <a:fld id="{4F930644-2560-CA4D-91DE-87698214F368}" type="slidenum">
              <a:rPr lang="en-US"/>
              <a:pPr>
                <a:defRPr/>
              </a:pPr>
              <a:t>‹#›</a:t>
            </a:fld>
            <a:endParaRPr lang="en-US"/>
          </a:p>
        </p:txBody>
      </p:sp>
    </p:spTree>
    <p:extLst>
      <p:ext uri="{BB962C8B-B14F-4D97-AF65-F5344CB8AC3E}">
        <p14:creationId xmlns:p14="http://schemas.microsoft.com/office/powerpoint/2010/main" val="302249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6EA3-B77A-D747-8203-AEE03241DC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017FD-5E0E-EE4E-95B6-A0F90D32EC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6F65D-D183-7E46-ABD2-8F645175027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CF69341-FA30-E54B-85FA-8DB06CC977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E67675-A156-3640-8267-BF51EBC736D5}"/>
              </a:ext>
            </a:extLst>
          </p:cNvPr>
          <p:cNvSpPr>
            <a:spLocks noGrp="1"/>
          </p:cNvSpPr>
          <p:nvPr>
            <p:ph type="sldNum" sz="quarter" idx="12"/>
          </p:nvPr>
        </p:nvSpPr>
        <p:spPr/>
        <p:txBody>
          <a:bodyPr/>
          <a:lstStyle>
            <a:lvl1pPr>
              <a:defRPr/>
            </a:lvl1pPr>
          </a:lstStyle>
          <a:p>
            <a:pPr>
              <a:defRPr/>
            </a:pPr>
            <a:fld id="{62CD307C-0B68-F342-A90B-AA8E67B0091D}" type="slidenum">
              <a:rPr lang="en-US"/>
              <a:pPr>
                <a:defRPr/>
              </a:pPr>
              <a:t>‹#›</a:t>
            </a:fld>
            <a:endParaRPr lang="en-US"/>
          </a:p>
        </p:txBody>
      </p:sp>
    </p:spTree>
    <p:extLst>
      <p:ext uri="{BB962C8B-B14F-4D97-AF65-F5344CB8AC3E}">
        <p14:creationId xmlns:p14="http://schemas.microsoft.com/office/powerpoint/2010/main" val="2813205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7ECB-AB95-184B-8443-EEC43DE53BD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5E05-8D34-5B44-BFD6-D117F75139A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F1695B-4BEC-BF46-B72F-56810C4AF19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71E812DD-7950-EA45-B3E5-B6102777DB6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925F2E0-2CB7-034E-9227-4CEFD0AE1DFE}"/>
              </a:ext>
            </a:extLst>
          </p:cNvPr>
          <p:cNvSpPr>
            <a:spLocks noGrp="1"/>
          </p:cNvSpPr>
          <p:nvPr>
            <p:ph type="sldNum" sz="quarter" idx="12"/>
          </p:nvPr>
        </p:nvSpPr>
        <p:spPr/>
        <p:txBody>
          <a:bodyPr/>
          <a:lstStyle>
            <a:lvl1pPr>
              <a:defRPr/>
            </a:lvl1pPr>
          </a:lstStyle>
          <a:p>
            <a:pPr>
              <a:defRPr/>
            </a:pPr>
            <a:fld id="{AB722B65-00D6-0540-A433-62CBB70B7F24}" type="slidenum">
              <a:rPr lang="en-US"/>
              <a:pPr>
                <a:defRPr/>
              </a:pPr>
              <a:t>‹#›</a:t>
            </a:fld>
            <a:endParaRPr lang="en-US"/>
          </a:p>
        </p:txBody>
      </p:sp>
    </p:spTree>
    <p:extLst>
      <p:ext uri="{BB962C8B-B14F-4D97-AF65-F5344CB8AC3E}">
        <p14:creationId xmlns:p14="http://schemas.microsoft.com/office/powerpoint/2010/main" val="1466728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E0A03-4CD5-F043-816F-C0C61E328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BA966-85B0-7243-A700-C2559E31314D}"/>
              </a:ext>
            </a:extLst>
          </p:cNvPr>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B775D-FCE7-CD4A-930D-FFADEAA9ED33}"/>
              </a:ext>
            </a:extLst>
          </p:cNvPr>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00D1454-15EF-0049-989B-FBD97D9106D1}"/>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BD1103E-1CFC-5444-9440-3C71A2EF17E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67DF48A-3D0A-6D4E-8D71-7A07C3FE9EE1}"/>
              </a:ext>
            </a:extLst>
          </p:cNvPr>
          <p:cNvSpPr>
            <a:spLocks noGrp="1"/>
          </p:cNvSpPr>
          <p:nvPr>
            <p:ph type="sldNum" sz="quarter" idx="12"/>
          </p:nvPr>
        </p:nvSpPr>
        <p:spPr/>
        <p:txBody>
          <a:bodyPr/>
          <a:lstStyle>
            <a:lvl1pPr>
              <a:defRPr/>
            </a:lvl1pPr>
          </a:lstStyle>
          <a:p>
            <a:pPr>
              <a:defRPr/>
            </a:pPr>
            <a:fld id="{CCB346E2-1438-D54A-AF4A-4B19758EE286}" type="slidenum">
              <a:rPr lang="en-US"/>
              <a:pPr>
                <a:defRPr/>
              </a:pPr>
              <a:t>‹#›</a:t>
            </a:fld>
            <a:endParaRPr lang="en-US"/>
          </a:p>
        </p:txBody>
      </p:sp>
    </p:spTree>
    <p:extLst>
      <p:ext uri="{BB962C8B-B14F-4D97-AF65-F5344CB8AC3E}">
        <p14:creationId xmlns:p14="http://schemas.microsoft.com/office/powerpoint/2010/main" val="1553397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130F-AF59-4A4A-BE9B-29328542D89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ACA6C5-8DC1-5440-BDAE-43AF0C5241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95C348-5B39-864B-A48B-9F41D8DEAF6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FC358-F4EA-0948-9388-DAFBCD2F8EB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235568-3167-D948-9E2B-2476F698F548}"/>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60D2AD1-8909-4346-8593-FAE41246D877}"/>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9F9F694-517D-B84A-8EB7-D46CF64B582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E06CA36-9137-F045-9B12-271E75A5F297}"/>
              </a:ext>
            </a:extLst>
          </p:cNvPr>
          <p:cNvSpPr>
            <a:spLocks noGrp="1"/>
          </p:cNvSpPr>
          <p:nvPr>
            <p:ph type="sldNum" sz="quarter" idx="12"/>
          </p:nvPr>
        </p:nvSpPr>
        <p:spPr/>
        <p:txBody>
          <a:bodyPr/>
          <a:lstStyle>
            <a:lvl1pPr>
              <a:defRPr/>
            </a:lvl1pPr>
          </a:lstStyle>
          <a:p>
            <a:pPr>
              <a:defRPr/>
            </a:pPr>
            <a:fld id="{B2E03D50-21BE-7340-9AB2-29F152802F95}" type="slidenum">
              <a:rPr lang="en-US"/>
              <a:pPr>
                <a:defRPr/>
              </a:pPr>
              <a:t>‹#›</a:t>
            </a:fld>
            <a:endParaRPr lang="en-US"/>
          </a:p>
        </p:txBody>
      </p:sp>
    </p:spTree>
    <p:extLst>
      <p:ext uri="{BB962C8B-B14F-4D97-AF65-F5344CB8AC3E}">
        <p14:creationId xmlns:p14="http://schemas.microsoft.com/office/powerpoint/2010/main" val="573214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24F60-6F5F-0E4B-B721-FEE9205286C7}"/>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CE47EB3-D8E9-0240-BA87-4DCBEB8EDA91}"/>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B6311422-E79E-1841-89F5-FDCEE6FC572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26F7971-5518-B248-A41A-F32C6DFB0F5F}"/>
              </a:ext>
            </a:extLst>
          </p:cNvPr>
          <p:cNvSpPr>
            <a:spLocks noGrp="1"/>
          </p:cNvSpPr>
          <p:nvPr>
            <p:ph type="sldNum" sz="quarter" idx="12"/>
          </p:nvPr>
        </p:nvSpPr>
        <p:spPr/>
        <p:txBody>
          <a:bodyPr/>
          <a:lstStyle>
            <a:lvl1pPr>
              <a:defRPr/>
            </a:lvl1pPr>
          </a:lstStyle>
          <a:p>
            <a:pPr>
              <a:defRPr/>
            </a:pPr>
            <a:fld id="{8D2CCAA5-8C8D-BB44-9CBA-2C48F7787D3E}" type="slidenum">
              <a:rPr lang="en-US"/>
              <a:pPr>
                <a:defRPr/>
              </a:pPr>
              <a:t>‹#›</a:t>
            </a:fld>
            <a:endParaRPr lang="en-US"/>
          </a:p>
        </p:txBody>
      </p:sp>
    </p:spTree>
    <p:extLst>
      <p:ext uri="{BB962C8B-B14F-4D97-AF65-F5344CB8AC3E}">
        <p14:creationId xmlns:p14="http://schemas.microsoft.com/office/powerpoint/2010/main" val="598317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52DE4BA-44B0-9A45-9659-1605107935AF}"/>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697FF6DC-A309-4D4D-B1B9-E85B2F165C5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7972987-BB5F-524A-88EA-3CC262CD00BF}"/>
              </a:ext>
            </a:extLst>
          </p:cNvPr>
          <p:cNvSpPr>
            <a:spLocks noGrp="1"/>
          </p:cNvSpPr>
          <p:nvPr>
            <p:ph type="sldNum" sz="quarter" idx="12"/>
          </p:nvPr>
        </p:nvSpPr>
        <p:spPr/>
        <p:txBody>
          <a:bodyPr/>
          <a:lstStyle>
            <a:lvl1pPr>
              <a:defRPr/>
            </a:lvl1pPr>
          </a:lstStyle>
          <a:p>
            <a:pPr>
              <a:defRPr/>
            </a:pPr>
            <a:fld id="{68C45DB9-12A0-704A-BBD5-7346684387FB}" type="slidenum">
              <a:rPr lang="en-US"/>
              <a:pPr>
                <a:defRPr/>
              </a:pPr>
              <a:t>‹#›</a:t>
            </a:fld>
            <a:endParaRPr lang="en-US"/>
          </a:p>
        </p:txBody>
      </p:sp>
    </p:spTree>
    <p:extLst>
      <p:ext uri="{BB962C8B-B14F-4D97-AF65-F5344CB8AC3E}">
        <p14:creationId xmlns:p14="http://schemas.microsoft.com/office/powerpoint/2010/main" val="31036523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97DD-014C-D44E-8F1D-57400DDE07A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269825-7529-144A-A220-87CEEF7A6BC5}"/>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3AE02F-6E2E-674E-8DE2-D104D031248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34FD8D73-B2C0-0545-920F-47C52536BA4E}"/>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5F3E9749-578B-1E4D-9D5B-F13D5D54DCA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6DD39C0-9B9C-344A-80A3-BAEC25E4662E}"/>
              </a:ext>
            </a:extLst>
          </p:cNvPr>
          <p:cNvSpPr>
            <a:spLocks noGrp="1"/>
          </p:cNvSpPr>
          <p:nvPr>
            <p:ph type="sldNum" sz="quarter" idx="12"/>
          </p:nvPr>
        </p:nvSpPr>
        <p:spPr/>
        <p:txBody>
          <a:bodyPr/>
          <a:lstStyle>
            <a:lvl1pPr>
              <a:defRPr/>
            </a:lvl1pPr>
          </a:lstStyle>
          <a:p>
            <a:pPr>
              <a:defRPr/>
            </a:pPr>
            <a:fld id="{E8BC6937-A775-E44F-BFC9-AD3ACE50E719}" type="slidenum">
              <a:rPr lang="en-US"/>
              <a:pPr>
                <a:defRPr/>
              </a:pPr>
              <a:t>‹#›</a:t>
            </a:fld>
            <a:endParaRPr lang="en-US"/>
          </a:p>
        </p:txBody>
      </p:sp>
    </p:spTree>
    <p:extLst>
      <p:ext uri="{BB962C8B-B14F-4D97-AF65-F5344CB8AC3E}">
        <p14:creationId xmlns:p14="http://schemas.microsoft.com/office/powerpoint/2010/main" val="66970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728A258-6777-8F46-ADE2-DAB494C898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736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5AD4-285C-1E44-9E92-7A9D229ECF8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E97E31-CF5D-AF41-A422-8411A2B65885}"/>
              </a:ext>
            </a:extLst>
          </p:cNvPr>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a:extLst>
              <a:ext uri="{FF2B5EF4-FFF2-40B4-BE49-F238E27FC236}">
                <a16:creationId xmlns:a16="http://schemas.microsoft.com/office/drawing/2014/main" id="{915F5D02-0312-6A4A-B541-B2A7F757088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FD06E185-79FA-1349-855A-2BC3CE7682C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CC999703-5E7C-C34D-B156-45BD2D1C035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7ED92FC-6688-EB4C-87FF-7C43764B4837}"/>
              </a:ext>
            </a:extLst>
          </p:cNvPr>
          <p:cNvSpPr>
            <a:spLocks noGrp="1"/>
          </p:cNvSpPr>
          <p:nvPr>
            <p:ph type="sldNum" sz="quarter" idx="12"/>
          </p:nvPr>
        </p:nvSpPr>
        <p:spPr/>
        <p:txBody>
          <a:bodyPr/>
          <a:lstStyle>
            <a:lvl1pPr>
              <a:defRPr/>
            </a:lvl1pPr>
          </a:lstStyle>
          <a:p>
            <a:pPr>
              <a:defRPr/>
            </a:pPr>
            <a:fld id="{D5B243E3-AF69-6345-BF50-C11FEC4C7E1E}" type="slidenum">
              <a:rPr lang="en-US"/>
              <a:pPr>
                <a:defRPr/>
              </a:pPr>
              <a:t>‹#›</a:t>
            </a:fld>
            <a:endParaRPr lang="en-US"/>
          </a:p>
        </p:txBody>
      </p:sp>
    </p:spTree>
    <p:extLst>
      <p:ext uri="{BB962C8B-B14F-4D97-AF65-F5344CB8AC3E}">
        <p14:creationId xmlns:p14="http://schemas.microsoft.com/office/powerpoint/2010/main" val="505364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5396A-F63F-7E49-8812-A3E768407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CEA53-86BB-F841-8C44-BD5BCCD6E3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0B212-4346-1E40-ABD8-A0CB14191B8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7EC575-C379-AB41-A682-959FE5B25C3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0B8C770-DA9C-0342-A984-C8720C64D631}"/>
              </a:ext>
            </a:extLst>
          </p:cNvPr>
          <p:cNvSpPr>
            <a:spLocks noGrp="1"/>
          </p:cNvSpPr>
          <p:nvPr>
            <p:ph type="sldNum" sz="quarter" idx="12"/>
          </p:nvPr>
        </p:nvSpPr>
        <p:spPr/>
        <p:txBody>
          <a:bodyPr/>
          <a:lstStyle>
            <a:lvl1pPr>
              <a:defRPr/>
            </a:lvl1pPr>
          </a:lstStyle>
          <a:p>
            <a:pPr>
              <a:defRPr/>
            </a:pPr>
            <a:fld id="{3BD1736B-2146-4B4D-A27E-B8E6E3A5D4C4}" type="slidenum">
              <a:rPr lang="en-US"/>
              <a:pPr>
                <a:defRPr/>
              </a:pPr>
              <a:t>‹#›</a:t>
            </a:fld>
            <a:endParaRPr lang="en-US"/>
          </a:p>
        </p:txBody>
      </p:sp>
    </p:spTree>
    <p:extLst>
      <p:ext uri="{BB962C8B-B14F-4D97-AF65-F5344CB8AC3E}">
        <p14:creationId xmlns:p14="http://schemas.microsoft.com/office/powerpoint/2010/main" val="2354237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0D1F5-4E33-5548-B60F-3A6315F8410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630BDE-5AA4-1849-8900-A7B8640F51CC}"/>
              </a:ext>
            </a:extLst>
          </p:cNvPr>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0CB0C-DFEC-774C-A222-E554FD61D2C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6702E01-DEE1-4148-BCFE-F4D7C6E3B7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0E4B02-8E0A-EC48-B1B3-5C2547F4FE09}"/>
              </a:ext>
            </a:extLst>
          </p:cNvPr>
          <p:cNvSpPr>
            <a:spLocks noGrp="1"/>
          </p:cNvSpPr>
          <p:nvPr>
            <p:ph type="sldNum" sz="quarter" idx="12"/>
          </p:nvPr>
        </p:nvSpPr>
        <p:spPr/>
        <p:txBody>
          <a:bodyPr/>
          <a:lstStyle>
            <a:lvl1pPr>
              <a:defRPr/>
            </a:lvl1pPr>
          </a:lstStyle>
          <a:p>
            <a:pPr>
              <a:defRPr/>
            </a:pPr>
            <a:fld id="{1397B102-DE93-6344-8794-54F095E626A7}" type="slidenum">
              <a:rPr lang="en-US"/>
              <a:pPr>
                <a:defRPr/>
              </a:pPr>
              <a:t>‹#›</a:t>
            </a:fld>
            <a:endParaRPr lang="en-US"/>
          </a:p>
        </p:txBody>
      </p:sp>
    </p:spTree>
    <p:extLst>
      <p:ext uri="{BB962C8B-B14F-4D97-AF65-F5344CB8AC3E}">
        <p14:creationId xmlns:p14="http://schemas.microsoft.com/office/powerpoint/2010/main" val="242135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84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b="1" i="0">
                <a:solidFill>
                  <a:srgbClr val="FF0000"/>
                </a:solidFill>
                <a:latin typeface="Calibri"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3858998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DD08-A91D-F340-BE57-66A5CF41CBA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202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823112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991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57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4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2F63E47-E0A2-3A4B-AB04-04CEE7B8E424}"/>
              </a:ext>
            </a:extLst>
          </p:cNvPr>
          <p:cNvSpPr>
            <a:spLocks noGrp="1" noChangeArrowheads="1"/>
          </p:cNvSpPr>
          <p:nvPr>
            <p:ph type="title"/>
          </p:nvPr>
        </p:nvSpPr>
        <p:spPr bwMode="auto">
          <a:xfrm>
            <a:off x="360363" y="188913"/>
            <a:ext cx="84232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Rectangle 3">
            <a:extLst>
              <a:ext uri="{FF2B5EF4-FFF2-40B4-BE49-F238E27FC236}">
                <a16:creationId xmlns:a16="http://schemas.microsoft.com/office/drawing/2014/main" id="{8043D14F-13C2-5C45-B8E2-7F4AC9D5B85F}"/>
              </a:ext>
            </a:extLst>
          </p:cNvPr>
          <p:cNvSpPr>
            <a:spLocks noGrp="1" noChangeArrowheads="1"/>
          </p:cNvSpPr>
          <p:nvPr>
            <p:ph type="body" idx="1"/>
          </p:nvPr>
        </p:nvSpPr>
        <p:spPr bwMode="auto">
          <a:xfrm>
            <a:off x="360363" y="1034368"/>
            <a:ext cx="8386763" cy="5329014"/>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32B09C0-D40A-9140-874A-42860032D95F}"/>
              </a:ext>
            </a:extLst>
          </p:cNvPr>
          <p:cNvSpPr>
            <a:spLocks noChangeArrowheads="1"/>
          </p:cNvSpPr>
          <p:nvPr/>
        </p:nvSpPr>
        <p:spPr bwMode="auto">
          <a:xfrm>
            <a:off x="8747126" y="6489700"/>
            <a:ext cx="366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b="1">
                <a:solidFill>
                  <a:schemeClr val="tx1"/>
                </a:solidFill>
                <a:latin typeface="Arial Narrow" panose="020B0604020202020204" pitchFamily="34" charset="0"/>
              </a:defRPr>
            </a:lvl1pPr>
            <a:lvl2pPr marL="742950" indent="-285750">
              <a:defRPr sz="2400" b="1">
                <a:solidFill>
                  <a:schemeClr val="tx1"/>
                </a:solidFill>
                <a:latin typeface="Arial Narrow" panose="020B0604020202020204" pitchFamily="34" charset="0"/>
              </a:defRPr>
            </a:lvl2pPr>
            <a:lvl3pPr marL="1143000" indent="-228600">
              <a:defRPr sz="2400" b="1">
                <a:solidFill>
                  <a:schemeClr val="tx1"/>
                </a:solidFill>
                <a:latin typeface="Arial Narrow" panose="020B0604020202020204" pitchFamily="34" charset="0"/>
              </a:defRPr>
            </a:lvl3pPr>
            <a:lvl4pPr marL="1600200" indent="-228600">
              <a:defRPr sz="2400" b="1">
                <a:solidFill>
                  <a:schemeClr val="tx1"/>
                </a:solidFill>
                <a:latin typeface="Arial Narrow" panose="020B0604020202020204" pitchFamily="34" charset="0"/>
              </a:defRPr>
            </a:lvl4pPr>
            <a:lvl5pPr marL="2057400" indent="-228600">
              <a:defRPr sz="2400" b="1">
                <a:solidFill>
                  <a:schemeClr val="tx1"/>
                </a:solidFill>
                <a:latin typeface="Arial Narrow" panose="020B0604020202020204" pitchFamily="34" charset="0"/>
              </a:defRPr>
            </a:lvl5pPr>
            <a:lvl6pPr marL="2514600" indent="-228600" eaLnBrk="0" fontAlgn="base" hangingPunct="0">
              <a:spcBef>
                <a:spcPct val="0"/>
              </a:spcBef>
              <a:spcAft>
                <a:spcPct val="0"/>
              </a:spcAft>
              <a:defRPr sz="2400" b="1">
                <a:solidFill>
                  <a:schemeClr val="tx1"/>
                </a:solidFill>
                <a:latin typeface="Arial Narrow" panose="020B0604020202020204" pitchFamily="34" charset="0"/>
              </a:defRPr>
            </a:lvl6pPr>
            <a:lvl7pPr marL="2971800" indent="-228600" eaLnBrk="0" fontAlgn="base" hangingPunct="0">
              <a:spcBef>
                <a:spcPct val="0"/>
              </a:spcBef>
              <a:spcAft>
                <a:spcPct val="0"/>
              </a:spcAft>
              <a:defRPr sz="2400" b="1">
                <a:solidFill>
                  <a:schemeClr val="tx1"/>
                </a:solidFill>
                <a:latin typeface="Arial Narrow" panose="020B0604020202020204" pitchFamily="34" charset="0"/>
              </a:defRPr>
            </a:lvl7pPr>
            <a:lvl8pPr marL="3429000" indent="-228600" eaLnBrk="0" fontAlgn="base" hangingPunct="0">
              <a:spcBef>
                <a:spcPct val="0"/>
              </a:spcBef>
              <a:spcAft>
                <a:spcPct val="0"/>
              </a:spcAft>
              <a:defRPr sz="2400" b="1">
                <a:solidFill>
                  <a:schemeClr val="tx1"/>
                </a:solidFill>
                <a:latin typeface="Arial Narrow" panose="020B0604020202020204" pitchFamily="34" charset="0"/>
              </a:defRPr>
            </a:lvl8pPr>
            <a:lvl9pPr marL="3886200" indent="-228600" eaLnBrk="0" fontAlgn="base" hangingPunct="0">
              <a:spcBef>
                <a:spcPct val="0"/>
              </a:spcBef>
              <a:spcAft>
                <a:spcPct val="0"/>
              </a:spcAft>
              <a:defRPr sz="2400" b="1">
                <a:solidFill>
                  <a:schemeClr val="tx1"/>
                </a:solidFill>
                <a:latin typeface="Arial Narrow" panose="020B0604020202020204" pitchFamily="34" charset="0"/>
              </a:defRPr>
            </a:lvl9pPr>
          </a:lstStyle>
          <a:p>
            <a:pPr>
              <a:defRPr/>
            </a:pPr>
            <a:fld id="{CBA2ACFD-63AF-8343-857A-FD91222F6CBF}" type="slidenum">
              <a:rPr lang="en-US" altLang="en-US" sz="1200">
                <a:solidFill>
                  <a:srgbClr val="898989"/>
                </a:solidFill>
                <a:latin typeface="Calibri" panose="020F0502020204030204" pitchFamily="34" charset="0"/>
                <a:ea typeface="Calibri" panose="020F0502020204030204" pitchFamily="34" charset="0"/>
                <a:cs typeface="Calibri" panose="020F0502020204030204" pitchFamily="34" charset="0"/>
              </a:rPr>
              <a:pPr>
                <a:defRPr/>
              </a:pPr>
              <a:t>‹#›</a:t>
            </a:fld>
            <a:endParaRPr lang="en-US" altLang="en-US" sz="1200" dirty="0">
              <a:solidFill>
                <a:srgbClr val="898989"/>
              </a:solidFill>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marL="119063" indent="-119063" algn="ctr" rtl="0" eaLnBrk="1" fontAlgn="base" hangingPunct="1">
        <a:spcBef>
          <a:spcPct val="0"/>
        </a:spcBef>
        <a:spcAft>
          <a:spcPct val="0"/>
        </a:spcAft>
        <a:defRPr sz="3200">
          <a:solidFill>
            <a:srgbClr val="FF0000"/>
          </a:solidFill>
          <a:latin typeface="Calibri" pitchFamily="34" charset="0"/>
          <a:ea typeface="Calibri" panose="020F0502020204030204" pitchFamily="34" charset="0"/>
          <a:cs typeface="Calibri" panose="020F0502020204030204" pitchFamily="34" charset="0"/>
        </a:defRPr>
      </a:lvl1pPr>
      <a:lvl2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2pPr>
      <a:lvl3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3pPr>
      <a:lvl4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4pPr>
      <a:lvl5pPr marL="119063" indent="-119063" algn="ctr" rtl="0" eaLnBrk="1" fontAlgn="base" hangingPunct="1">
        <a:spcBef>
          <a:spcPct val="0"/>
        </a:spcBef>
        <a:spcAft>
          <a:spcPct val="0"/>
        </a:spcAft>
        <a:defRPr sz="3600">
          <a:solidFill>
            <a:srgbClr val="0070C0"/>
          </a:solidFill>
          <a:latin typeface="Calibri" panose="020F0502020204030204" pitchFamily="34" charset="0"/>
          <a:ea typeface="Calibri" panose="020F0502020204030204" pitchFamily="34" charset="0"/>
          <a:cs typeface="Calibri" panose="020F0502020204030204"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F06E07"/>
        </a:buClr>
        <a:buSzPct val="60000"/>
        <a:buFont typeface="Wingdings 2" pitchFamily="2" charset="2"/>
        <a:buChar char="¢"/>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baseline="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DD680B8-A515-4945-A5F5-45C68C890B76}"/>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E396017F-A8DC-2E44-9077-E911E623790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8C021C1-E507-A943-B791-6BF9469BC2C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844EDE54-8E2C-874D-892A-E2642BFEAD45}"/>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0CD1BDB9-DFC6-FB49-814A-B5943A238CC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9DE8750-D7AF-1C4A-A5A0-85F7F49622F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9.png"/><Relationship Id="rId21" Type="http://schemas.openxmlformats.org/officeDocument/2006/relationships/image" Target="../media/image55.png"/><Relationship Id="rId7" Type="http://schemas.openxmlformats.org/officeDocument/2006/relationships/image" Target="../media/image3.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21.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9.png"/><Relationship Id="rId21" Type="http://schemas.openxmlformats.org/officeDocument/2006/relationships/image" Target="../media/image55.png"/><Relationship Id="rId7" Type="http://schemas.openxmlformats.org/officeDocument/2006/relationships/image" Target="../media/image3.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21.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11.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15.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4.png"/><Relationship Id="rId3" Type="http://schemas.openxmlformats.org/officeDocument/2006/relationships/image" Target="../media/image39.png"/><Relationship Id="rId21" Type="http://schemas.openxmlformats.org/officeDocument/2006/relationships/image" Target="../media/image55.png"/><Relationship Id="rId7" Type="http://schemas.openxmlformats.org/officeDocument/2006/relationships/image" Target="../media/image3.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8.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21.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9.png"/><Relationship Id="rId21" Type="http://schemas.openxmlformats.org/officeDocument/2006/relationships/image" Target="../media/image55.png"/><Relationship Id="rId7" Type="http://schemas.openxmlformats.org/officeDocument/2006/relationships/image" Target="../media/image3.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21.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1.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2">
            <a:extLst>
              <a:ext uri="{FF2B5EF4-FFF2-40B4-BE49-F238E27FC236}">
                <a16:creationId xmlns:a16="http://schemas.microsoft.com/office/drawing/2014/main" id="{F8B1FADD-336E-3942-9E1E-6259D3742A45}"/>
              </a:ext>
            </a:extLst>
          </p:cNvPr>
          <p:cNvSpPr>
            <a:spLocks noGrp="1" noChangeArrowheads="1"/>
          </p:cNvSpPr>
          <p:nvPr>
            <p:ph type="ctrTitle"/>
          </p:nvPr>
        </p:nvSpPr>
        <p:spPr>
          <a:xfrm>
            <a:off x="827584" y="1844824"/>
            <a:ext cx="7772400" cy="1470025"/>
          </a:xfrm>
        </p:spPr>
        <p:txBody>
          <a:bodyPr/>
          <a:lstStyle/>
          <a:p>
            <a:pPr marL="0" indent="0" algn="l"/>
            <a:r>
              <a:rPr lang="en-US" altLang="en-US" sz="3000">
                <a:solidFill>
                  <a:srgbClr val="0070C0"/>
                </a:solidFill>
              </a:rPr>
              <a:t>Lecture 5: Local </a:t>
            </a:r>
            <a:r>
              <a:rPr lang="en-US" altLang="en-US" sz="3000" dirty="0">
                <a:solidFill>
                  <a:srgbClr val="0070C0"/>
                </a:solidFill>
              </a:rPr>
              <a:t>Area Networks</a:t>
            </a:r>
            <a:endParaRPr lang="en-US" altLang="en-US" sz="3000" dirty="0">
              <a:solidFill>
                <a:srgbClr val="FF0000"/>
              </a:solidFill>
            </a:endParaRPr>
          </a:p>
        </p:txBody>
      </p:sp>
      <p:sp>
        <p:nvSpPr>
          <p:cNvPr id="5122" name="Subtitle 2">
            <a:extLst>
              <a:ext uri="{FF2B5EF4-FFF2-40B4-BE49-F238E27FC236}">
                <a16:creationId xmlns:a16="http://schemas.microsoft.com/office/drawing/2014/main" id="{EAD7D7ED-FF36-344E-9476-A56AA17B7A3F}"/>
              </a:ext>
            </a:extLst>
          </p:cNvPr>
          <p:cNvSpPr>
            <a:spLocks noGrp="1" noChangeArrowheads="1"/>
          </p:cNvSpPr>
          <p:nvPr>
            <p:ph type="subTitle" idx="1"/>
          </p:nvPr>
        </p:nvSpPr>
        <p:spPr>
          <a:xfrm>
            <a:off x="594290" y="4869160"/>
            <a:ext cx="7677492" cy="1752600"/>
          </a:xfrm>
        </p:spPr>
        <p:txBody>
          <a:bodyPr/>
          <a:lstStyle/>
          <a:p>
            <a:pPr algn="r"/>
            <a:r>
              <a:rPr lang="en-US" altLang="en-US" b="1" dirty="0"/>
              <a:t>Ravi Mittal</a:t>
            </a:r>
          </a:p>
          <a:p>
            <a:pPr algn="r"/>
            <a:r>
              <a:rPr lang="en-US" altLang="en-US" dirty="0" err="1"/>
              <a:t>ravi.mittal@iitgoa.ac.in</a:t>
            </a:r>
            <a:endParaRPr lang="en-US" altLang="en-US" dirty="0"/>
          </a:p>
          <a:p>
            <a:pPr algn="r"/>
            <a:r>
              <a:rPr lang="en-US" altLang="en-US" dirty="0"/>
              <a:t>Indian Institute of Technology, Goa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B6303B-1FF3-8743-9466-04D9F6A3C3B1}"/>
              </a:ext>
            </a:extLst>
          </p:cNvPr>
          <p:cNvSpPr>
            <a:spLocks noGrp="1"/>
          </p:cNvSpPr>
          <p:nvPr>
            <p:ph idx="1"/>
          </p:nvPr>
        </p:nvSpPr>
        <p:spPr/>
        <p:txBody>
          <a:bodyPr/>
          <a:lstStyle/>
          <a:p>
            <a:pPr marL="0" indent="0">
              <a:buNone/>
            </a:pPr>
            <a:r>
              <a:rPr lang="en-US" dirty="0"/>
              <a:t>Based on Locality</a:t>
            </a:r>
          </a:p>
          <a:p>
            <a:r>
              <a:rPr lang="en-US" dirty="0"/>
              <a:t>Local Area Network</a:t>
            </a:r>
          </a:p>
          <a:p>
            <a:r>
              <a:rPr lang="en-US" dirty="0"/>
              <a:t>Wide Area Network</a:t>
            </a:r>
          </a:p>
          <a:p>
            <a:endParaRPr lang="en-US" dirty="0"/>
          </a:p>
          <a:p>
            <a:pPr marL="0" indent="0">
              <a:buNone/>
            </a:pPr>
            <a:r>
              <a:rPr lang="en-US" dirty="0"/>
              <a:t>Based on Access Technology</a:t>
            </a:r>
          </a:p>
          <a:p>
            <a:r>
              <a:rPr lang="en-US" dirty="0"/>
              <a:t>Wireline</a:t>
            </a:r>
          </a:p>
          <a:p>
            <a:r>
              <a:rPr lang="en-US" dirty="0"/>
              <a:t>Wireless</a:t>
            </a:r>
          </a:p>
          <a:p>
            <a:pPr marL="0" indent="0">
              <a:buNone/>
            </a:pPr>
            <a:endParaRPr lang="en-US" dirty="0"/>
          </a:p>
          <a:p>
            <a:pPr marL="0" indent="0">
              <a:buNone/>
            </a:pPr>
            <a:r>
              <a:rPr lang="en-US" dirty="0"/>
              <a:t>Based on Mobility</a:t>
            </a:r>
          </a:p>
          <a:p>
            <a:r>
              <a:rPr lang="en-US" dirty="0"/>
              <a:t>Non-mobile</a:t>
            </a:r>
          </a:p>
          <a:p>
            <a:r>
              <a:rPr lang="en-US" dirty="0"/>
              <a:t>Mobile</a:t>
            </a:r>
          </a:p>
        </p:txBody>
      </p:sp>
      <p:sp>
        <p:nvSpPr>
          <p:cNvPr id="2" name="Title 1">
            <a:extLst>
              <a:ext uri="{FF2B5EF4-FFF2-40B4-BE49-F238E27FC236}">
                <a16:creationId xmlns:a16="http://schemas.microsoft.com/office/drawing/2014/main" id="{AC14F82D-233C-FA45-8F5D-FF8B51E43EF0}"/>
              </a:ext>
            </a:extLst>
          </p:cNvPr>
          <p:cNvSpPr>
            <a:spLocks noGrp="1"/>
          </p:cNvSpPr>
          <p:nvPr>
            <p:ph type="title"/>
          </p:nvPr>
        </p:nvSpPr>
        <p:spPr/>
        <p:txBody>
          <a:bodyPr/>
          <a:lstStyle/>
          <a:p>
            <a:r>
              <a:rPr lang="en-US" dirty="0"/>
              <a:t>Multiple ways of doing classification</a:t>
            </a:r>
          </a:p>
        </p:txBody>
      </p:sp>
    </p:spTree>
    <p:extLst>
      <p:ext uri="{BB962C8B-B14F-4D97-AF65-F5344CB8AC3E}">
        <p14:creationId xmlns:p14="http://schemas.microsoft.com/office/powerpoint/2010/main" val="259812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46EF57-725F-A344-9247-ABAED8CC98D3}"/>
              </a:ext>
            </a:extLst>
          </p:cNvPr>
          <p:cNvSpPr>
            <a:spLocks noGrp="1"/>
          </p:cNvSpPr>
          <p:nvPr>
            <p:ph idx="1"/>
          </p:nvPr>
        </p:nvSpPr>
        <p:spPr/>
        <p:txBody>
          <a:bodyPr/>
          <a:lstStyle/>
          <a:p>
            <a:r>
              <a:rPr lang="en-US" dirty="0"/>
              <a:t>Local Area Network - Pervasive</a:t>
            </a:r>
          </a:p>
          <a:p>
            <a:pPr lvl="1"/>
            <a:r>
              <a:rPr lang="en-US" dirty="0"/>
              <a:t>Factories, Home, Offices, Shops, …even offices </a:t>
            </a:r>
          </a:p>
          <a:p>
            <a:r>
              <a:rPr lang="en-US" dirty="0"/>
              <a:t>Both wireline (Ethernet) and Wireless (</a:t>
            </a:r>
            <a:r>
              <a:rPr lang="en-US" dirty="0" err="1"/>
              <a:t>WiFi</a:t>
            </a:r>
            <a:r>
              <a:rPr lang="en-US" dirty="0"/>
              <a:t>)</a:t>
            </a:r>
          </a:p>
          <a:p>
            <a:r>
              <a:rPr lang="en-US" dirty="0"/>
              <a:t>Various Flavors of LAN</a:t>
            </a:r>
          </a:p>
          <a:p>
            <a:pPr lvl="1"/>
            <a:r>
              <a:rPr lang="en-US" dirty="0"/>
              <a:t>Within Cars : Vehicle Area Network (VAN)</a:t>
            </a:r>
          </a:p>
        </p:txBody>
      </p:sp>
      <p:sp>
        <p:nvSpPr>
          <p:cNvPr id="3" name="Title 2">
            <a:extLst>
              <a:ext uri="{FF2B5EF4-FFF2-40B4-BE49-F238E27FC236}">
                <a16:creationId xmlns:a16="http://schemas.microsoft.com/office/drawing/2014/main" id="{5CBEC519-5B30-3E47-B0A1-DD7B84751E21}"/>
              </a:ext>
            </a:extLst>
          </p:cNvPr>
          <p:cNvSpPr>
            <a:spLocks noGrp="1"/>
          </p:cNvSpPr>
          <p:nvPr>
            <p:ph type="title"/>
          </p:nvPr>
        </p:nvSpPr>
        <p:spPr/>
        <p:txBody>
          <a:bodyPr/>
          <a:lstStyle/>
          <a:p>
            <a:r>
              <a:rPr lang="en-US" dirty="0"/>
              <a:t>Local Area Network and DT</a:t>
            </a:r>
          </a:p>
        </p:txBody>
      </p:sp>
    </p:spTree>
    <p:extLst>
      <p:ext uri="{BB962C8B-B14F-4D97-AF65-F5344CB8AC3E}">
        <p14:creationId xmlns:p14="http://schemas.microsoft.com/office/powerpoint/2010/main" val="237990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C0956-89E0-C449-A516-ADD0F4DA3072}"/>
              </a:ext>
            </a:extLst>
          </p:cNvPr>
          <p:cNvSpPr>
            <a:spLocks noGrp="1"/>
          </p:cNvSpPr>
          <p:nvPr>
            <p:ph type="title"/>
          </p:nvPr>
        </p:nvSpPr>
        <p:spPr/>
        <p:txBody>
          <a:bodyPr/>
          <a:lstStyle/>
          <a:p>
            <a:r>
              <a:rPr lang="en-US" dirty="0"/>
              <a:t>Corporate Network</a:t>
            </a:r>
          </a:p>
        </p:txBody>
      </p:sp>
      <p:pic>
        <p:nvPicPr>
          <p:cNvPr id="5" name="Picture 4">
            <a:extLst>
              <a:ext uri="{FF2B5EF4-FFF2-40B4-BE49-F238E27FC236}">
                <a16:creationId xmlns:a16="http://schemas.microsoft.com/office/drawing/2014/main" id="{DEF3F0AB-29B7-4647-9F4D-DDF1573E2E06}"/>
              </a:ext>
            </a:extLst>
          </p:cNvPr>
          <p:cNvPicPr>
            <a:picLocks noChangeAspect="1"/>
          </p:cNvPicPr>
          <p:nvPr/>
        </p:nvPicPr>
        <p:blipFill>
          <a:blip r:embed="rId2"/>
          <a:stretch>
            <a:fillRect/>
          </a:stretch>
        </p:blipFill>
        <p:spPr>
          <a:xfrm>
            <a:off x="1454150" y="1225550"/>
            <a:ext cx="6235700" cy="4406900"/>
          </a:xfrm>
          <a:prstGeom prst="rect">
            <a:avLst/>
          </a:prstGeom>
        </p:spPr>
      </p:pic>
    </p:spTree>
    <p:extLst>
      <p:ext uri="{BB962C8B-B14F-4D97-AF65-F5344CB8AC3E}">
        <p14:creationId xmlns:p14="http://schemas.microsoft.com/office/powerpoint/2010/main" val="79890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FF866-0FA2-5244-8EF3-1F00680D5755}"/>
              </a:ext>
            </a:extLst>
          </p:cNvPr>
          <p:cNvSpPr>
            <a:spLocks noGrp="1"/>
          </p:cNvSpPr>
          <p:nvPr>
            <p:ph type="title"/>
          </p:nvPr>
        </p:nvSpPr>
        <p:spPr/>
        <p:txBody>
          <a:bodyPr/>
          <a:lstStyle/>
          <a:p>
            <a:r>
              <a:rPr lang="en-US" dirty="0"/>
              <a:t>In-Vehicle Network (VAN)</a:t>
            </a:r>
          </a:p>
        </p:txBody>
      </p:sp>
      <p:pic>
        <p:nvPicPr>
          <p:cNvPr id="1026" name="Picture 2" descr="Image result for Local Area network with Cars">
            <a:extLst>
              <a:ext uri="{FF2B5EF4-FFF2-40B4-BE49-F238E27FC236}">
                <a16:creationId xmlns:a16="http://schemas.microsoft.com/office/drawing/2014/main" id="{9CC6AB4D-BD83-D940-831A-9826E5BE5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78" y="1412776"/>
            <a:ext cx="7920880" cy="45992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C4F560-B052-DC4E-AAA2-877C25A4BDAD}"/>
              </a:ext>
            </a:extLst>
          </p:cNvPr>
          <p:cNvSpPr txBox="1"/>
          <p:nvPr/>
        </p:nvSpPr>
        <p:spPr>
          <a:xfrm>
            <a:off x="0" y="6457126"/>
            <a:ext cx="5904656" cy="400110"/>
          </a:xfrm>
          <a:prstGeom prst="rect">
            <a:avLst/>
          </a:prstGeom>
          <a:noFill/>
        </p:spPr>
        <p:txBody>
          <a:bodyPr wrap="square" rtlCol="0">
            <a:spAutoFit/>
          </a:bodyPr>
          <a:lstStyle/>
          <a:p>
            <a:r>
              <a:rPr lang="en-US" sz="1000" b="0" dirty="0">
                <a:solidFill>
                  <a:schemeClr val="bg1">
                    <a:lumMod val="65000"/>
                  </a:schemeClr>
                </a:solidFill>
                <a:latin typeface="Calibri" panose="020F0502020204030204" pitchFamily="34" charset="0"/>
                <a:cs typeface="Calibri" panose="020F0502020204030204" pitchFamily="34" charset="0"/>
              </a:rPr>
              <a:t>Ref:</a:t>
            </a:r>
            <a:r>
              <a:rPr lang="en-IN" sz="1000" dirty="0">
                <a:solidFill>
                  <a:schemeClr val="bg1">
                    <a:lumMod val="65000"/>
                  </a:schemeClr>
                </a:solidFill>
              </a:rPr>
              <a:t> In-Vehicle Networking Solutions, Renesas </a:t>
            </a:r>
          </a:p>
          <a:p>
            <a:r>
              <a:rPr lang="en-US" sz="1000" b="0" dirty="0">
                <a:solidFill>
                  <a:schemeClr val="bg1">
                    <a:lumMod val="65000"/>
                  </a:schemeClr>
                </a:solidFill>
                <a:latin typeface="Calibri" panose="020F0502020204030204" pitchFamily="34" charset="0"/>
                <a:cs typeface="Calibri" panose="020F0502020204030204" pitchFamily="34" charset="0"/>
              </a:rPr>
              <a:t>: </a:t>
            </a:r>
            <a:endParaRPr lang="en-US" sz="1000" b="0" i="1" baseline="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97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FF866-0FA2-5244-8EF3-1F00680D5755}"/>
              </a:ext>
            </a:extLst>
          </p:cNvPr>
          <p:cNvSpPr>
            <a:spLocks noGrp="1"/>
          </p:cNvSpPr>
          <p:nvPr>
            <p:ph type="title"/>
          </p:nvPr>
        </p:nvSpPr>
        <p:spPr/>
        <p:txBody>
          <a:bodyPr/>
          <a:lstStyle/>
          <a:p>
            <a:r>
              <a:rPr lang="en-US" dirty="0"/>
              <a:t>Industrial Ethernet</a:t>
            </a:r>
          </a:p>
        </p:txBody>
      </p:sp>
      <p:sp>
        <p:nvSpPr>
          <p:cNvPr id="7" name="TextBox 6">
            <a:extLst>
              <a:ext uri="{FF2B5EF4-FFF2-40B4-BE49-F238E27FC236}">
                <a16:creationId xmlns:a16="http://schemas.microsoft.com/office/drawing/2014/main" id="{CAC4F560-B052-DC4E-AAA2-877C25A4BDAD}"/>
              </a:ext>
            </a:extLst>
          </p:cNvPr>
          <p:cNvSpPr txBox="1"/>
          <p:nvPr/>
        </p:nvSpPr>
        <p:spPr>
          <a:xfrm>
            <a:off x="0" y="6457126"/>
            <a:ext cx="5904656" cy="246221"/>
          </a:xfrm>
          <a:prstGeom prst="rect">
            <a:avLst/>
          </a:prstGeom>
          <a:noFill/>
        </p:spPr>
        <p:txBody>
          <a:bodyPr wrap="square" rtlCol="0">
            <a:spAutoFit/>
          </a:bodyPr>
          <a:lstStyle/>
          <a:p>
            <a:r>
              <a:rPr lang="en-IN" sz="1000" i="1" dirty="0"/>
              <a:t>Image credit: </a:t>
            </a:r>
            <a:r>
              <a:rPr lang="en-IN" sz="1000" i="1" dirty="0" err="1"/>
              <a:t>AutomationDirect.com</a:t>
            </a:r>
            <a:r>
              <a:rPr lang="en-IN" sz="1000" i="1" dirty="0"/>
              <a:t> </a:t>
            </a:r>
            <a:r>
              <a:rPr lang="en-US" sz="1000" b="0" dirty="0">
                <a:solidFill>
                  <a:schemeClr val="bg1">
                    <a:lumMod val="65000"/>
                  </a:schemeClr>
                </a:solidFill>
                <a:latin typeface="Calibri" panose="020F0502020204030204" pitchFamily="34" charset="0"/>
                <a:cs typeface="Calibri" panose="020F0502020204030204" pitchFamily="34" charset="0"/>
              </a:rPr>
              <a:t>: </a:t>
            </a:r>
            <a:endParaRPr lang="en-US" sz="1000" b="0" i="1" baseline="0" dirty="0">
              <a:solidFill>
                <a:schemeClr val="bg1">
                  <a:lumMod val="65000"/>
                </a:schemeClr>
              </a:solidFill>
              <a:latin typeface="Calibri" panose="020F0502020204030204" pitchFamily="34" charset="0"/>
              <a:cs typeface="Calibri" panose="020F0502020204030204" pitchFamily="34" charset="0"/>
            </a:endParaRPr>
          </a:p>
        </p:txBody>
      </p:sp>
      <p:pic>
        <p:nvPicPr>
          <p:cNvPr id="2050" name="Picture 2" descr="Industrial Ethernet">
            <a:extLst>
              <a:ext uri="{FF2B5EF4-FFF2-40B4-BE49-F238E27FC236}">
                <a16:creationId xmlns:a16="http://schemas.microsoft.com/office/drawing/2014/main" id="{AD06CD3E-2F5A-E04F-88ED-9BFF475B0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908050"/>
            <a:ext cx="7543800" cy="520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37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C4387D-1A75-D04C-8217-03452AA8E48B}"/>
              </a:ext>
            </a:extLst>
          </p:cNvPr>
          <p:cNvSpPr>
            <a:spLocks noGrp="1"/>
          </p:cNvSpPr>
          <p:nvPr>
            <p:ph idx="1"/>
          </p:nvPr>
        </p:nvSpPr>
        <p:spPr>
          <a:xfrm>
            <a:off x="360363" y="1034368"/>
            <a:ext cx="8386763" cy="2034592"/>
          </a:xfrm>
        </p:spPr>
        <p:txBody>
          <a:bodyPr/>
          <a:lstStyle/>
          <a:p>
            <a:r>
              <a:rPr lang="en-US" dirty="0"/>
              <a:t>Ethernet IP</a:t>
            </a:r>
          </a:p>
          <a:p>
            <a:r>
              <a:rPr lang="en-US" dirty="0"/>
              <a:t>Powerlink</a:t>
            </a:r>
          </a:p>
          <a:p>
            <a:r>
              <a:rPr lang="en-US" dirty="0" err="1"/>
              <a:t>Ethercat</a:t>
            </a:r>
            <a:endParaRPr lang="en-US" dirty="0"/>
          </a:p>
          <a:p>
            <a:r>
              <a:rPr lang="en-US" dirty="0"/>
              <a:t>Wireless Sensor Network</a:t>
            </a:r>
          </a:p>
          <a:p>
            <a:endParaRPr lang="en-US" dirty="0"/>
          </a:p>
        </p:txBody>
      </p:sp>
      <p:sp>
        <p:nvSpPr>
          <p:cNvPr id="3" name="Title 2">
            <a:extLst>
              <a:ext uri="{FF2B5EF4-FFF2-40B4-BE49-F238E27FC236}">
                <a16:creationId xmlns:a16="http://schemas.microsoft.com/office/drawing/2014/main" id="{68EF8645-AFB5-9043-A1F8-AF652A75E8E3}"/>
              </a:ext>
            </a:extLst>
          </p:cNvPr>
          <p:cNvSpPr>
            <a:spLocks noGrp="1"/>
          </p:cNvSpPr>
          <p:nvPr>
            <p:ph type="title"/>
          </p:nvPr>
        </p:nvSpPr>
        <p:spPr/>
        <p:txBody>
          <a:bodyPr/>
          <a:lstStyle/>
          <a:p>
            <a:r>
              <a:rPr lang="en-US" dirty="0"/>
              <a:t>Many flavors of LANs</a:t>
            </a:r>
          </a:p>
        </p:txBody>
      </p:sp>
      <p:pic>
        <p:nvPicPr>
          <p:cNvPr id="3074" name="Picture 2" descr="Image result for LAN types for sensor network">
            <a:extLst>
              <a:ext uri="{FF2B5EF4-FFF2-40B4-BE49-F238E27FC236}">
                <a16:creationId xmlns:a16="http://schemas.microsoft.com/office/drawing/2014/main" id="{EB967FA3-D2AF-5641-8730-F8C6C4214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54" y="3429000"/>
            <a:ext cx="7992239" cy="308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7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EF0-2E39-0F4D-BA55-52D6368EFEEB}"/>
              </a:ext>
            </a:extLst>
          </p:cNvPr>
          <p:cNvSpPr>
            <a:spLocks noGrp="1"/>
          </p:cNvSpPr>
          <p:nvPr>
            <p:ph type="title"/>
          </p:nvPr>
        </p:nvSpPr>
        <p:spPr>
          <a:xfrm>
            <a:off x="899592" y="2420888"/>
            <a:ext cx="7772400" cy="1362075"/>
          </a:xfrm>
        </p:spPr>
        <p:txBody>
          <a:bodyPr/>
          <a:lstStyle/>
          <a:p>
            <a:r>
              <a:rPr lang="en-US" dirty="0"/>
              <a:t>Local Area Network (LAN): Ethernet</a:t>
            </a:r>
          </a:p>
        </p:txBody>
      </p:sp>
    </p:spTree>
    <p:extLst>
      <p:ext uri="{BB962C8B-B14F-4D97-AF65-F5344CB8AC3E}">
        <p14:creationId xmlns:p14="http://schemas.microsoft.com/office/powerpoint/2010/main" val="365024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548AC-1AE5-2041-B3A5-F79E6B9C0182}"/>
              </a:ext>
            </a:extLst>
          </p:cNvPr>
          <p:cNvSpPr>
            <a:spLocks noGrp="1"/>
          </p:cNvSpPr>
          <p:nvPr>
            <p:ph type="title"/>
          </p:nvPr>
        </p:nvSpPr>
        <p:spPr/>
        <p:txBody>
          <a:bodyPr/>
          <a:lstStyle/>
          <a:p>
            <a:r>
              <a:rPr lang="en-US" dirty="0"/>
              <a:t>Ethernet: datalink layer technology</a:t>
            </a:r>
          </a:p>
        </p:txBody>
      </p:sp>
      <p:sp>
        <p:nvSpPr>
          <p:cNvPr id="4" name="Content Placeholder 3">
            <a:extLst>
              <a:ext uri="{FF2B5EF4-FFF2-40B4-BE49-F238E27FC236}">
                <a16:creationId xmlns:a16="http://schemas.microsoft.com/office/drawing/2014/main" id="{507CDDC0-5B6A-8549-9EEA-D1318864694F}"/>
              </a:ext>
            </a:extLst>
          </p:cNvPr>
          <p:cNvSpPr>
            <a:spLocks noGrp="1"/>
          </p:cNvSpPr>
          <p:nvPr>
            <p:ph idx="1"/>
          </p:nvPr>
        </p:nvSpPr>
        <p:spPr>
          <a:xfrm>
            <a:off x="388761" y="1052736"/>
            <a:ext cx="7896225" cy="2952328"/>
          </a:xfrm>
        </p:spPr>
        <p:txBody>
          <a:bodyPr/>
          <a:lstStyle/>
          <a:p>
            <a:r>
              <a:rPr lang="en-US" dirty="0"/>
              <a:t>Ethernet dominated local-area networks for decades </a:t>
            </a:r>
          </a:p>
          <a:p>
            <a:r>
              <a:rPr lang="en-US" altLang="en-US" dirty="0"/>
              <a:t>Invented in 1973 @ Xerox. 	(IEEE 802.3)</a:t>
            </a:r>
          </a:p>
          <a:p>
            <a:r>
              <a:rPr lang="en-US" altLang="en-US" dirty="0"/>
              <a:t>Originally a LAN technology – now extended to MAN / WAN</a:t>
            </a:r>
          </a:p>
          <a:p>
            <a:r>
              <a:rPr lang="en-US" altLang="en-US" dirty="0"/>
              <a:t>Same frame format, different wiring schemes, data rates across generations</a:t>
            </a:r>
          </a:p>
        </p:txBody>
      </p:sp>
      <p:pic>
        <p:nvPicPr>
          <p:cNvPr id="5" name="Picture 6">
            <a:extLst>
              <a:ext uri="{FF2B5EF4-FFF2-40B4-BE49-F238E27FC236}">
                <a16:creationId xmlns:a16="http://schemas.microsoft.com/office/drawing/2014/main" id="{1D508B43-CAD1-F745-A53D-7E1D015145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99" t="2486"/>
          <a:stretch>
            <a:fillRect/>
          </a:stretch>
        </p:blipFill>
        <p:spPr bwMode="auto">
          <a:xfrm>
            <a:off x="2123728" y="3789040"/>
            <a:ext cx="5105400"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60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3683-9A25-2E42-A803-76DD8FFCB7FD}"/>
              </a:ext>
            </a:extLst>
          </p:cNvPr>
          <p:cNvSpPr>
            <a:spLocks noGrp="1"/>
          </p:cNvSpPr>
          <p:nvPr>
            <p:ph type="title"/>
          </p:nvPr>
        </p:nvSpPr>
        <p:spPr/>
        <p:txBody>
          <a:bodyPr/>
          <a:lstStyle/>
          <a:p>
            <a:r>
              <a:rPr lang="en-US" dirty="0"/>
              <a:t>Physical Media for Ethernet</a:t>
            </a:r>
          </a:p>
        </p:txBody>
      </p:sp>
      <p:pic>
        <p:nvPicPr>
          <p:cNvPr id="5" name="Picture 10">
            <a:extLst>
              <a:ext uri="{FF2B5EF4-FFF2-40B4-BE49-F238E27FC236}">
                <a16:creationId xmlns:a16="http://schemas.microsoft.com/office/drawing/2014/main" id="{C04E532C-0229-A84E-984A-B65837F18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63997"/>
            <a:ext cx="6840760" cy="21168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50" name="Picture 2" descr="Optical Fiber Cable SC / SC 5m - Audiophonics">
            <a:extLst>
              <a:ext uri="{FF2B5EF4-FFF2-40B4-BE49-F238E27FC236}">
                <a16:creationId xmlns:a16="http://schemas.microsoft.com/office/drawing/2014/main" id="{B7FB88A7-2C41-D24F-ADD2-0E3C22A5D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42" y="3307644"/>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reless ethernet modem router sign isolated on Vector Image">
            <a:extLst>
              <a:ext uri="{FF2B5EF4-FFF2-40B4-BE49-F238E27FC236}">
                <a16:creationId xmlns:a16="http://schemas.microsoft.com/office/drawing/2014/main" id="{77FDF34E-C807-4843-A9A7-82C927067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307644"/>
            <a:ext cx="21209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8AF72C-B351-624E-AC88-2AEADE9CFA95}"/>
              </a:ext>
            </a:extLst>
          </p:cNvPr>
          <p:cNvSpPr txBox="1"/>
          <p:nvPr/>
        </p:nvSpPr>
        <p:spPr>
          <a:xfrm>
            <a:off x="1187624" y="5805264"/>
            <a:ext cx="830677" cy="461665"/>
          </a:xfrm>
          <a:prstGeom prst="rect">
            <a:avLst/>
          </a:prstGeom>
          <a:noFill/>
        </p:spPr>
        <p:txBody>
          <a:bodyPr wrap="none" rtlCol="0">
            <a:spAutoFit/>
          </a:bodyPr>
          <a:lstStyle/>
          <a:p>
            <a:r>
              <a:rPr lang="en-US" dirty="0">
                <a:latin typeface="Calibri" pitchFamily="34" charset="0"/>
              </a:rPr>
              <a:t>Fiber</a:t>
            </a:r>
          </a:p>
        </p:txBody>
      </p:sp>
      <p:sp>
        <p:nvSpPr>
          <p:cNvPr id="7" name="TextBox 6">
            <a:extLst>
              <a:ext uri="{FF2B5EF4-FFF2-40B4-BE49-F238E27FC236}">
                <a16:creationId xmlns:a16="http://schemas.microsoft.com/office/drawing/2014/main" id="{20E138A1-74AD-F44B-BE2C-62C3CFBD2DBD}"/>
              </a:ext>
            </a:extLst>
          </p:cNvPr>
          <p:cNvSpPr txBox="1"/>
          <p:nvPr/>
        </p:nvSpPr>
        <p:spPr>
          <a:xfrm>
            <a:off x="5463729" y="5805263"/>
            <a:ext cx="1277657" cy="461665"/>
          </a:xfrm>
          <a:prstGeom prst="rect">
            <a:avLst/>
          </a:prstGeom>
          <a:noFill/>
        </p:spPr>
        <p:txBody>
          <a:bodyPr wrap="none" rtlCol="0">
            <a:spAutoFit/>
          </a:bodyPr>
          <a:lstStyle/>
          <a:p>
            <a:r>
              <a:rPr lang="en-US" dirty="0">
                <a:latin typeface="Calibri" pitchFamily="34" charset="0"/>
              </a:rPr>
              <a:t>Wireless</a:t>
            </a:r>
          </a:p>
        </p:txBody>
      </p:sp>
    </p:spTree>
    <p:extLst>
      <p:ext uri="{BB962C8B-B14F-4D97-AF65-F5344CB8AC3E}">
        <p14:creationId xmlns:p14="http://schemas.microsoft.com/office/powerpoint/2010/main" val="1798181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BE92C-5AE3-F74A-9B9B-14E14A168ABB}"/>
              </a:ext>
            </a:extLst>
          </p:cNvPr>
          <p:cNvSpPr>
            <a:spLocks noGrp="1"/>
          </p:cNvSpPr>
          <p:nvPr>
            <p:ph idx="1"/>
          </p:nvPr>
        </p:nvSpPr>
        <p:spPr/>
        <p:txBody>
          <a:bodyPr/>
          <a:lstStyle/>
          <a:p>
            <a:r>
              <a:rPr lang="en-US" dirty="0"/>
              <a:t>The Ethernet is the most popular LAN technology</a:t>
            </a:r>
          </a:p>
          <a:p>
            <a:pPr lvl="1"/>
            <a:r>
              <a:rPr lang="en-US" dirty="0"/>
              <a:t>Packet switching</a:t>
            </a:r>
          </a:p>
          <a:p>
            <a:pPr>
              <a:lnSpc>
                <a:spcPct val="90000"/>
              </a:lnSpc>
            </a:pPr>
            <a:r>
              <a:rPr lang="en-US" altLang="en-US" dirty="0"/>
              <a:t>History</a:t>
            </a:r>
          </a:p>
          <a:p>
            <a:pPr lvl="1">
              <a:lnSpc>
                <a:spcPct val="90000"/>
              </a:lnSpc>
            </a:pPr>
            <a:r>
              <a:rPr lang="en-US" altLang="en-US" dirty="0"/>
              <a:t>Developed by Bob Metcalfe and others at Xerox PARC in mid-1970s</a:t>
            </a:r>
          </a:p>
          <a:p>
            <a:pPr lvl="1">
              <a:lnSpc>
                <a:spcPct val="90000"/>
              </a:lnSpc>
            </a:pPr>
            <a:r>
              <a:rPr lang="en-US" altLang="en-US" dirty="0"/>
              <a:t>Roots in Aloha packet-radio network</a:t>
            </a:r>
          </a:p>
          <a:p>
            <a:pPr lvl="1">
              <a:lnSpc>
                <a:spcPct val="90000"/>
              </a:lnSpc>
            </a:pPr>
            <a:r>
              <a:rPr lang="en-US" altLang="en-US" dirty="0"/>
              <a:t>Standardized by Xerox, DEC, and Intel in 1978</a:t>
            </a:r>
          </a:p>
          <a:p>
            <a:pPr lvl="1">
              <a:lnSpc>
                <a:spcPct val="90000"/>
              </a:lnSpc>
            </a:pPr>
            <a:r>
              <a:rPr lang="en-US" altLang="en-US" dirty="0"/>
              <a:t>LAN standards define MAC and physical layer connectivity</a:t>
            </a:r>
          </a:p>
          <a:p>
            <a:pPr lvl="2">
              <a:lnSpc>
                <a:spcPct val="90000"/>
              </a:lnSpc>
            </a:pPr>
            <a:r>
              <a:rPr lang="en-US" altLang="en-US" sz="1800" dirty="0"/>
              <a:t>IEEE 802.3 (CSMA/CD - Ethernet) standard – originally 2Mbps</a:t>
            </a:r>
          </a:p>
          <a:p>
            <a:pPr lvl="2">
              <a:lnSpc>
                <a:spcPct val="90000"/>
              </a:lnSpc>
            </a:pPr>
            <a:r>
              <a:rPr lang="en-US" altLang="en-US" sz="1800" dirty="0"/>
              <a:t>IEEE 802.3u standard for 100Mbps Ethernet</a:t>
            </a:r>
          </a:p>
          <a:p>
            <a:pPr lvl="2">
              <a:lnSpc>
                <a:spcPct val="90000"/>
              </a:lnSpc>
            </a:pPr>
            <a:r>
              <a:rPr lang="en-US" altLang="en-US" sz="1800" dirty="0"/>
              <a:t>IEEE 802.3z standard for 1,000Mbps Ethernet</a:t>
            </a:r>
          </a:p>
          <a:p>
            <a:pPr>
              <a:lnSpc>
                <a:spcPct val="90000"/>
              </a:lnSpc>
            </a:pPr>
            <a:r>
              <a:rPr lang="en-US" altLang="en-US" dirty="0"/>
              <a:t>CSMA/CD Protocol</a:t>
            </a:r>
          </a:p>
          <a:p>
            <a:pPr lvl="1">
              <a:lnSpc>
                <a:spcPct val="90000"/>
              </a:lnSpc>
            </a:pPr>
            <a:r>
              <a:rPr lang="en-US" dirty="0"/>
              <a:t>Carrier Sense Multiple Access Collision Detection </a:t>
            </a:r>
          </a:p>
        </p:txBody>
      </p:sp>
      <p:sp>
        <p:nvSpPr>
          <p:cNvPr id="3" name="Title 2">
            <a:extLst>
              <a:ext uri="{FF2B5EF4-FFF2-40B4-BE49-F238E27FC236}">
                <a16:creationId xmlns:a16="http://schemas.microsoft.com/office/drawing/2014/main" id="{E171D195-20E3-6F4F-930C-2ECA61C340CA}"/>
              </a:ext>
            </a:extLst>
          </p:cNvPr>
          <p:cNvSpPr>
            <a:spLocks noGrp="1"/>
          </p:cNvSpPr>
          <p:nvPr>
            <p:ph type="title"/>
          </p:nvPr>
        </p:nvSpPr>
        <p:spPr/>
        <p:txBody>
          <a:bodyPr/>
          <a:lstStyle/>
          <a:p>
            <a:r>
              <a:rPr lang="en-US" dirty="0"/>
              <a:t>The Ethernet</a:t>
            </a:r>
          </a:p>
        </p:txBody>
      </p:sp>
    </p:spTree>
    <p:extLst>
      <p:ext uri="{BB962C8B-B14F-4D97-AF65-F5344CB8AC3E}">
        <p14:creationId xmlns:p14="http://schemas.microsoft.com/office/powerpoint/2010/main" val="300333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09336D-322C-6E41-BCD8-2A3C62C7435F}"/>
              </a:ext>
            </a:extLst>
          </p:cNvPr>
          <p:cNvSpPr>
            <a:spLocks noGrp="1"/>
          </p:cNvSpPr>
          <p:nvPr>
            <p:ph type="title"/>
          </p:nvPr>
        </p:nvSpPr>
        <p:spPr>
          <a:xfrm>
            <a:off x="388761" y="188640"/>
            <a:ext cx="8215687" cy="762000"/>
          </a:xfrm>
        </p:spPr>
        <p:txBody>
          <a:bodyPr/>
          <a:lstStyle/>
          <a:p>
            <a:r>
              <a:rPr lang="en-US" dirty="0"/>
              <a:t>Contents</a:t>
            </a:r>
          </a:p>
        </p:txBody>
      </p:sp>
      <p:sp>
        <p:nvSpPr>
          <p:cNvPr id="5" name="Content Placeholder 4">
            <a:extLst>
              <a:ext uri="{FF2B5EF4-FFF2-40B4-BE49-F238E27FC236}">
                <a16:creationId xmlns:a16="http://schemas.microsoft.com/office/drawing/2014/main" id="{732399D2-4FC8-6245-A5A4-EC82EB9DD61A}"/>
              </a:ext>
            </a:extLst>
          </p:cNvPr>
          <p:cNvSpPr>
            <a:spLocks noGrp="1"/>
          </p:cNvSpPr>
          <p:nvPr>
            <p:ph idx="1"/>
          </p:nvPr>
        </p:nvSpPr>
        <p:spPr/>
        <p:txBody>
          <a:bodyPr/>
          <a:lstStyle/>
          <a:p>
            <a:r>
              <a:rPr lang="en-US" dirty="0"/>
              <a:t>Computer + Telecommunication = Datacom / Network</a:t>
            </a:r>
          </a:p>
          <a:p>
            <a:r>
              <a:rPr lang="en-US" dirty="0"/>
              <a:t>Network Requirements for Digital Transformation</a:t>
            </a:r>
          </a:p>
          <a:p>
            <a:r>
              <a:rPr lang="en-US" dirty="0"/>
              <a:t>Different types of Datacom Technologies</a:t>
            </a:r>
          </a:p>
          <a:p>
            <a:r>
              <a:rPr lang="en-US" dirty="0"/>
              <a:t>LAN</a:t>
            </a:r>
          </a:p>
          <a:p>
            <a:r>
              <a:rPr lang="en-US" dirty="0"/>
              <a:t>Ethernet</a:t>
            </a:r>
          </a:p>
          <a:p>
            <a:r>
              <a:rPr lang="en-US" dirty="0"/>
              <a:t>Computer Network Top level view – Interplay with the Internet</a:t>
            </a:r>
          </a:p>
          <a:p>
            <a:endParaRPr lang="en-US" dirty="0"/>
          </a:p>
          <a:p>
            <a:endParaRPr lang="en-US" dirty="0"/>
          </a:p>
          <a:p>
            <a:endParaRPr lang="en-US" dirty="0"/>
          </a:p>
        </p:txBody>
      </p:sp>
    </p:spTree>
    <p:extLst>
      <p:ext uri="{BB962C8B-B14F-4D97-AF65-F5344CB8AC3E}">
        <p14:creationId xmlns:p14="http://schemas.microsoft.com/office/powerpoint/2010/main" val="587773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13E4-44C7-754D-A8CD-04E8F1CBAC2F}"/>
              </a:ext>
            </a:extLst>
          </p:cNvPr>
          <p:cNvSpPr>
            <a:spLocks noGrp="1"/>
          </p:cNvSpPr>
          <p:nvPr>
            <p:ph type="title"/>
          </p:nvPr>
        </p:nvSpPr>
        <p:spPr/>
        <p:txBody>
          <a:bodyPr/>
          <a:lstStyle/>
          <a:p>
            <a:r>
              <a:rPr lang="en-US" dirty="0"/>
              <a:t>Ethernet Generations</a:t>
            </a:r>
          </a:p>
        </p:txBody>
      </p:sp>
      <p:sp>
        <p:nvSpPr>
          <p:cNvPr id="5" name="Rectangle 3">
            <a:extLst>
              <a:ext uri="{FF2B5EF4-FFF2-40B4-BE49-F238E27FC236}">
                <a16:creationId xmlns:a16="http://schemas.microsoft.com/office/drawing/2014/main" id="{EFA90B57-09A7-5145-BE54-436623F3CAF0}"/>
              </a:ext>
            </a:extLst>
          </p:cNvPr>
          <p:cNvSpPr txBox="1">
            <a:spLocks noChangeArrowheads="1"/>
          </p:cNvSpPr>
          <p:nvPr/>
        </p:nvSpPr>
        <p:spPr bwMode="auto">
          <a:xfrm>
            <a:off x="76200" y="1124744"/>
            <a:ext cx="4038600" cy="5504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990000"/>
              </a:buClr>
              <a:buSzPct val="60000"/>
              <a:buFont typeface="Wingdings 2" pitchFamily="18" charset="2"/>
              <a:buChar char="¢"/>
              <a:defRPr sz="2400" b="0" i="0">
                <a:solidFill>
                  <a:schemeClr val="tx1"/>
                </a:solidFill>
                <a:latin typeface="Calibri" panose="020F0502020204030204" pitchFamily="34" charset="0"/>
                <a:ea typeface="+mn-ea"/>
                <a:cs typeface="Calibri" panose="020F0502020204030204" pitchFamily="34" charset="0"/>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b="0" i="0">
                <a:solidFill>
                  <a:schemeClr val="tx1"/>
                </a:solidFill>
                <a:latin typeface="Calibri" panose="020F0502020204030204" pitchFamily="34" charset="0"/>
                <a:cs typeface="Calibri" panose="020F0502020204030204" pitchFamily="34" charset="0"/>
              </a:defRPr>
            </a:lvl2pPr>
            <a:lvl3pPr marL="1143000" indent="-228600" algn="l" rtl="0" eaLnBrk="1" fontAlgn="base" hangingPunct="1">
              <a:spcBef>
                <a:spcPct val="20000"/>
              </a:spcBef>
              <a:spcAft>
                <a:spcPct val="0"/>
              </a:spcAft>
              <a:buClr>
                <a:srgbClr val="0070C0"/>
              </a:buClr>
              <a:buSzPct val="80000"/>
              <a:buFont typeface="Wingdings" pitchFamily="2" charset="2"/>
              <a:buChar char="§"/>
              <a:defRPr sz="2000" b="0" i="0">
                <a:solidFill>
                  <a:schemeClr val="tx1"/>
                </a:solidFill>
                <a:latin typeface="Calibri" panose="020F0502020204030204" pitchFamily="34" charset="0"/>
                <a:cs typeface="Calibri" panose="020F0502020204030204" pitchFamily="34" charset="0"/>
              </a:defRPr>
            </a:lvl3pPr>
            <a:lvl4pPr marL="1600200" indent="-228600" algn="l" rtl="0" eaLnBrk="1" fontAlgn="base" hangingPunct="1">
              <a:spcBef>
                <a:spcPct val="20000"/>
              </a:spcBef>
              <a:spcAft>
                <a:spcPct val="0"/>
              </a:spcAft>
              <a:buChar char="–"/>
              <a:defRPr sz="2000" b="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b="0" i="0">
                <a:solidFill>
                  <a:schemeClr val="tx1"/>
                </a:solidFill>
                <a:latin typeface="Calibri" panose="020F0502020204030204" pitchFamily="34" charset="0"/>
                <a:cs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r>
              <a:rPr lang="en-US" altLang="en-US" sz="2000" kern="0" dirty="0">
                <a:solidFill>
                  <a:srgbClr val="CC3300"/>
                </a:solidFill>
              </a:rPr>
              <a:t>Original Ethernet: </a:t>
            </a:r>
          </a:p>
          <a:p>
            <a:pPr lvl="1"/>
            <a:r>
              <a:rPr lang="en-US" altLang="en-US" kern="0" dirty="0"/>
              <a:t>Coaxial cable (10Base5)</a:t>
            </a:r>
          </a:p>
          <a:p>
            <a:pPr lvl="1"/>
            <a:r>
              <a:rPr lang="en-US" altLang="en-US" kern="0" dirty="0" err="1"/>
              <a:t>Thicknet</a:t>
            </a:r>
            <a:r>
              <a:rPr lang="en-US" altLang="en-US" kern="0" dirty="0"/>
              <a:t>.</a:t>
            </a:r>
          </a:p>
          <a:p>
            <a:endParaRPr lang="en-US" altLang="en-US" sz="2000" kern="0" dirty="0"/>
          </a:p>
          <a:p>
            <a:endParaRPr lang="en-US" altLang="en-US" sz="2000" kern="0" dirty="0"/>
          </a:p>
          <a:p>
            <a:r>
              <a:rPr lang="en-US" altLang="en-US" sz="2000" kern="0" dirty="0">
                <a:solidFill>
                  <a:srgbClr val="CC3300"/>
                </a:solidFill>
              </a:rPr>
              <a:t>Next Generation: </a:t>
            </a:r>
          </a:p>
          <a:p>
            <a:pPr lvl="1"/>
            <a:r>
              <a:rPr lang="en-US" altLang="en-US" kern="0" dirty="0"/>
              <a:t>Thin coax cable (10Base2)</a:t>
            </a:r>
          </a:p>
          <a:p>
            <a:pPr lvl="1"/>
            <a:r>
              <a:rPr lang="en-US" altLang="en-US" kern="0" dirty="0" err="1"/>
              <a:t>Thinnet</a:t>
            </a:r>
            <a:r>
              <a:rPr lang="en-US" altLang="en-US" kern="0" dirty="0"/>
              <a:t>.</a:t>
            </a:r>
          </a:p>
          <a:p>
            <a:pPr lvl="1"/>
            <a:endParaRPr lang="en-US" altLang="en-US" kern="0" dirty="0"/>
          </a:p>
          <a:p>
            <a:pPr lvl="1"/>
            <a:endParaRPr lang="en-US" altLang="en-US" kern="0" dirty="0"/>
          </a:p>
          <a:p>
            <a:r>
              <a:rPr lang="en-US" altLang="en-US" sz="2000" kern="0" dirty="0">
                <a:solidFill>
                  <a:srgbClr val="CC3300"/>
                </a:solidFill>
              </a:rPr>
              <a:t>Modern Ethernet: </a:t>
            </a:r>
          </a:p>
          <a:p>
            <a:pPr lvl="1"/>
            <a:r>
              <a:rPr lang="en-US" altLang="en-US" kern="0" dirty="0"/>
              <a:t>Twisted pair ethernet (10BaseT)</a:t>
            </a:r>
          </a:p>
          <a:p>
            <a:pPr lvl="1"/>
            <a:r>
              <a:rPr lang="en-US" altLang="en-US" kern="0" dirty="0"/>
              <a:t>Uses hub: physical star but logical bus.</a:t>
            </a:r>
          </a:p>
        </p:txBody>
      </p:sp>
      <p:pic>
        <p:nvPicPr>
          <p:cNvPr id="6" name="Picture 5">
            <a:extLst>
              <a:ext uri="{FF2B5EF4-FFF2-40B4-BE49-F238E27FC236}">
                <a16:creationId xmlns:a16="http://schemas.microsoft.com/office/drawing/2014/main" id="{6BE4578D-C454-0F4F-8A83-6EBBEDF00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895600"/>
            <a:ext cx="4191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615EC85C-4094-664F-8718-8CFAD7282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0"/>
            <a:ext cx="4029075" cy="210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a:extLst>
              <a:ext uri="{FF2B5EF4-FFF2-40B4-BE49-F238E27FC236}">
                <a16:creationId xmlns:a16="http://schemas.microsoft.com/office/drawing/2014/main" id="{6B5DEFEF-442D-6547-B7E4-3DE97635E8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724400" y="914400"/>
            <a:ext cx="3733800" cy="1781175"/>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110325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228221FB-2257-574C-90F7-2E03D67E2604}"/>
              </a:ext>
            </a:extLst>
          </p:cNvPr>
          <p:cNvSpPr>
            <a:spLocks noGrp="1" noChangeArrowheads="1"/>
          </p:cNvSpPr>
          <p:nvPr>
            <p:ph type="title"/>
          </p:nvPr>
        </p:nvSpPr>
        <p:spPr>
          <a:xfrm>
            <a:off x="609600" y="0"/>
            <a:ext cx="7772400" cy="990600"/>
          </a:xfrm>
        </p:spPr>
        <p:txBody>
          <a:bodyPr rIns="126999"/>
          <a:lstStyle/>
          <a:p>
            <a:pPr eaLnBrk="1" hangingPunct="1"/>
            <a:r>
              <a:rPr lang="en-US" altLang="en-US" sz="3800" dirty="0"/>
              <a:t>Ethernet Switches</a:t>
            </a:r>
          </a:p>
        </p:txBody>
      </p:sp>
      <p:sp>
        <p:nvSpPr>
          <p:cNvPr id="78851" name="Rectangle 5">
            <a:extLst>
              <a:ext uri="{FF2B5EF4-FFF2-40B4-BE49-F238E27FC236}">
                <a16:creationId xmlns:a16="http://schemas.microsoft.com/office/drawing/2014/main" id="{F8ACF1C3-342D-7044-BF6D-733970FCDCCA}"/>
              </a:ext>
            </a:extLst>
          </p:cNvPr>
          <p:cNvSpPr>
            <a:spLocks noGrp="1" noChangeArrowheads="1"/>
          </p:cNvSpPr>
          <p:nvPr>
            <p:ph type="body" idx="1"/>
          </p:nvPr>
        </p:nvSpPr>
        <p:spPr>
          <a:xfrm>
            <a:off x="514350" y="1103313"/>
            <a:ext cx="8296275" cy="2447925"/>
          </a:xfrm>
        </p:spPr>
        <p:txBody>
          <a:bodyPr rIns="126999"/>
          <a:lstStyle/>
          <a:p>
            <a:pPr eaLnBrk="1" hangingPunct="1">
              <a:lnSpc>
                <a:spcPct val="75000"/>
              </a:lnSpc>
            </a:pPr>
            <a:endParaRPr lang="en-US" altLang="en-US" dirty="0"/>
          </a:p>
          <a:p>
            <a:pPr marL="303213">
              <a:lnSpc>
                <a:spcPct val="75000"/>
              </a:lnSpc>
            </a:pPr>
            <a:r>
              <a:rPr lang="en-US" altLang="en-US" dirty="0"/>
              <a:t>active </a:t>
            </a:r>
            <a:r>
              <a:rPr lang="en-US" altLang="en-US" dirty="0">
                <a:solidFill>
                  <a:srgbClr val="CC0000"/>
                </a:solidFill>
                <a:latin typeface="Gill Sans MT Italic" charset="0"/>
                <a:sym typeface="Gill Sans MT Italic" charset="0"/>
              </a:rPr>
              <a:t>switch</a:t>
            </a:r>
            <a:r>
              <a:rPr lang="en-US" altLang="en-US" dirty="0">
                <a:solidFill>
                  <a:srgbClr val="CC0000"/>
                </a:solidFill>
              </a:rPr>
              <a:t> </a:t>
            </a:r>
            <a:r>
              <a:rPr lang="en-US" altLang="en-US" dirty="0"/>
              <a:t>in center</a:t>
            </a:r>
          </a:p>
          <a:p>
            <a:pPr marL="303213">
              <a:lnSpc>
                <a:spcPct val="75000"/>
              </a:lnSpc>
            </a:pPr>
            <a:r>
              <a:rPr lang="en-US" altLang="en-US" dirty="0"/>
              <a:t>each </a:t>
            </a:r>
            <a:r>
              <a:rPr lang="ja-JP" altLang="en-US"/>
              <a:t>“</a:t>
            </a:r>
            <a:r>
              <a:rPr lang="en-US" altLang="ja-JP" dirty="0"/>
              <a:t>spoke</a:t>
            </a:r>
            <a:r>
              <a:rPr lang="ja-JP" altLang="en-US"/>
              <a:t>”</a:t>
            </a:r>
            <a:r>
              <a:rPr lang="en-US" altLang="ja-JP" dirty="0"/>
              <a:t> runs a (separate) Ethernet protocol</a:t>
            </a:r>
          </a:p>
          <a:p>
            <a:pPr marL="703263" lvl="1" eaLnBrk="1" hangingPunct="1">
              <a:lnSpc>
                <a:spcPct val="75000"/>
              </a:lnSpc>
            </a:pPr>
            <a:r>
              <a:rPr lang="en-US" altLang="en-US" dirty="0"/>
              <a:t>No collision </a:t>
            </a:r>
          </a:p>
        </p:txBody>
      </p:sp>
      <p:sp>
        <p:nvSpPr>
          <p:cNvPr id="78852" name="Line 6">
            <a:extLst>
              <a:ext uri="{FF2B5EF4-FFF2-40B4-BE49-F238E27FC236}">
                <a16:creationId xmlns:a16="http://schemas.microsoft.com/office/drawing/2014/main" id="{57D57A12-5630-5E49-BB6A-8E589504C225}"/>
              </a:ext>
            </a:extLst>
          </p:cNvPr>
          <p:cNvSpPr>
            <a:spLocks noChangeShapeType="1"/>
          </p:cNvSpPr>
          <p:nvPr/>
        </p:nvSpPr>
        <p:spPr bwMode="auto">
          <a:xfrm>
            <a:off x="5316538" y="5108575"/>
            <a:ext cx="9747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3" name="Line 7">
            <a:extLst>
              <a:ext uri="{FF2B5EF4-FFF2-40B4-BE49-F238E27FC236}">
                <a16:creationId xmlns:a16="http://schemas.microsoft.com/office/drawing/2014/main" id="{48D25985-5CC7-F74B-9242-86C140BD71D9}"/>
              </a:ext>
            </a:extLst>
          </p:cNvPr>
          <p:cNvSpPr>
            <a:spLocks noChangeShapeType="1"/>
          </p:cNvSpPr>
          <p:nvPr/>
        </p:nvSpPr>
        <p:spPr bwMode="auto">
          <a:xfrm>
            <a:off x="6554788" y="4518025"/>
            <a:ext cx="3175"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4" name="Line 8">
            <a:extLst>
              <a:ext uri="{FF2B5EF4-FFF2-40B4-BE49-F238E27FC236}">
                <a16:creationId xmlns:a16="http://schemas.microsoft.com/office/drawing/2014/main" id="{B081EAB9-5D92-4D42-9822-D2F0BCF797D9}"/>
              </a:ext>
            </a:extLst>
          </p:cNvPr>
          <p:cNvSpPr>
            <a:spLocks noChangeShapeType="1"/>
          </p:cNvSpPr>
          <p:nvPr/>
        </p:nvSpPr>
        <p:spPr bwMode="auto">
          <a:xfrm flipH="1">
            <a:off x="6746875" y="5124450"/>
            <a:ext cx="1004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5" name="Line 9">
            <a:extLst>
              <a:ext uri="{FF2B5EF4-FFF2-40B4-BE49-F238E27FC236}">
                <a16:creationId xmlns:a16="http://schemas.microsoft.com/office/drawing/2014/main" id="{A33873C3-A22C-7F44-96C9-F7F77BE28392}"/>
              </a:ext>
            </a:extLst>
          </p:cNvPr>
          <p:cNvSpPr>
            <a:spLocks noChangeShapeType="1"/>
          </p:cNvSpPr>
          <p:nvPr/>
        </p:nvSpPr>
        <p:spPr bwMode="auto">
          <a:xfrm rot="10800000" flipH="1">
            <a:off x="6554788" y="5251450"/>
            <a:ext cx="11112" cy="709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6" name="Rectangle 10">
            <a:extLst>
              <a:ext uri="{FF2B5EF4-FFF2-40B4-BE49-F238E27FC236}">
                <a16:creationId xmlns:a16="http://schemas.microsoft.com/office/drawing/2014/main" id="{397C4B42-3390-0D4F-BEA1-FC7312F5E12D}"/>
              </a:ext>
            </a:extLst>
          </p:cNvPr>
          <p:cNvSpPr>
            <a:spLocks/>
          </p:cNvSpPr>
          <p:nvPr/>
        </p:nvSpPr>
        <p:spPr bwMode="auto">
          <a:xfrm>
            <a:off x="5464175" y="5486400"/>
            <a:ext cx="5397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40" bIns="0">
            <a:spAutoFit/>
          </a:bodyPr>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sym typeface="Arial" panose="020B0604020202020204" pitchFamily="34" charset="0"/>
              </a:rPr>
              <a:t>switch</a:t>
            </a:r>
          </a:p>
        </p:txBody>
      </p:sp>
      <p:sp>
        <p:nvSpPr>
          <p:cNvPr id="78857" name="Line 11">
            <a:extLst>
              <a:ext uri="{FF2B5EF4-FFF2-40B4-BE49-F238E27FC236}">
                <a16:creationId xmlns:a16="http://schemas.microsoft.com/office/drawing/2014/main" id="{6F718FF7-2BBD-3B40-B45C-0C22E99C4786}"/>
              </a:ext>
            </a:extLst>
          </p:cNvPr>
          <p:cNvSpPr>
            <a:spLocks noChangeShapeType="1"/>
          </p:cNvSpPr>
          <p:nvPr/>
        </p:nvSpPr>
        <p:spPr bwMode="auto">
          <a:xfrm rot="10800000" flipH="1">
            <a:off x="5834063" y="5275263"/>
            <a:ext cx="417512" cy="239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78858" name="Line 12">
            <a:extLst>
              <a:ext uri="{FF2B5EF4-FFF2-40B4-BE49-F238E27FC236}">
                <a16:creationId xmlns:a16="http://schemas.microsoft.com/office/drawing/2014/main" id="{CFF15F93-4B29-2C4E-8005-3ECB72DC3333}"/>
              </a:ext>
            </a:extLst>
          </p:cNvPr>
          <p:cNvSpPr>
            <a:spLocks noChangeShapeType="1"/>
          </p:cNvSpPr>
          <p:nvPr/>
        </p:nvSpPr>
        <p:spPr bwMode="auto">
          <a:xfrm flipH="1">
            <a:off x="2160588" y="4103688"/>
            <a:ext cx="750887" cy="146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9" name="Line 13">
            <a:extLst>
              <a:ext uri="{FF2B5EF4-FFF2-40B4-BE49-F238E27FC236}">
                <a16:creationId xmlns:a16="http://schemas.microsoft.com/office/drawing/2014/main" id="{37D12E80-C097-BA43-9380-6B7DD00F1E04}"/>
              </a:ext>
            </a:extLst>
          </p:cNvPr>
          <p:cNvSpPr>
            <a:spLocks noChangeShapeType="1"/>
          </p:cNvSpPr>
          <p:nvPr/>
        </p:nvSpPr>
        <p:spPr bwMode="auto">
          <a:xfrm>
            <a:off x="2132013" y="4879975"/>
            <a:ext cx="390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0" name="Line 14">
            <a:extLst>
              <a:ext uri="{FF2B5EF4-FFF2-40B4-BE49-F238E27FC236}">
                <a16:creationId xmlns:a16="http://schemas.microsoft.com/office/drawing/2014/main" id="{DB58B9FA-B6CF-F144-AB21-BE3AE5B77E3C}"/>
              </a:ext>
            </a:extLst>
          </p:cNvPr>
          <p:cNvSpPr>
            <a:spLocks noChangeShapeType="1"/>
          </p:cNvSpPr>
          <p:nvPr/>
        </p:nvSpPr>
        <p:spPr bwMode="auto">
          <a:xfrm>
            <a:off x="1914525" y="5434013"/>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1" name="Line 15">
            <a:extLst>
              <a:ext uri="{FF2B5EF4-FFF2-40B4-BE49-F238E27FC236}">
                <a16:creationId xmlns:a16="http://schemas.microsoft.com/office/drawing/2014/main" id="{EB808E9A-1105-C14E-BD22-BE1B8DBA49B6}"/>
              </a:ext>
            </a:extLst>
          </p:cNvPr>
          <p:cNvSpPr>
            <a:spLocks noChangeShapeType="1"/>
          </p:cNvSpPr>
          <p:nvPr/>
        </p:nvSpPr>
        <p:spPr bwMode="auto">
          <a:xfrm rot="10800000" flipH="1">
            <a:off x="2632075" y="4651375"/>
            <a:ext cx="287338"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2" name="Line 16">
            <a:extLst>
              <a:ext uri="{FF2B5EF4-FFF2-40B4-BE49-F238E27FC236}">
                <a16:creationId xmlns:a16="http://schemas.microsoft.com/office/drawing/2014/main" id="{29960D57-B612-CC4D-81C3-62DFEB33C425}"/>
              </a:ext>
            </a:extLst>
          </p:cNvPr>
          <p:cNvSpPr>
            <a:spLocks noChangeShapeType="1"/>
          </p:cNvSpPr>
          <p:nvPr/>
        </p:nvSpPr>
        <p:spPr bwMode="auto">
          <a:xfrm>
            <a:off x="2422525" y="4275138"/>
            <a:ext cx="3937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3" name="Line 17">
            <a:extLst>
              <a:ext uri="{FF2B5EF4-FFF2-40B4-BE49-F238E27FC236}">
                <a16:creationId xmlns:a16="http://schemas.microsoft.com/office/drawing/2014/main" id="{BB693FC7-0F98-C44D-9307-8A7CFFE8C66F}"/>
              </a:ext>
            </a:extLst>
          </p:cNvPr>
          <p:cNvSpPr>
            <a:spLocks noChangeShapeType="1"/>
          </p:cNvSpPr>
          <p:nvPr/>
        </p:nvSpPr>
        <p:spPr bwMode="auto">
          <a:xfrm>
            <a:off x="2422525" y="4275138"/>
            <a:ext cx="3937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4" name="Line 18">
            <a:extLst>
              <a:ext uri="{FF2B5EF4-FFF2-40B4-BE49-F238E27FC236}">
                <a16:creationId xmlns:a16="http://schemas.microsoft.com/office/drawing/2014/main" id="{A772E444-B7D2-E04F-BCA3-91B1C28E9085}"/>
              </a:ext>
            </a:extLst>
          </p:cNvPr>
          <p:cNvSpPr>
            <a:spLocks noChangeShapeType="1"/>
          </p:cNvSpPr>
          <p:nvPr/>
        </p:nvSpPr>
        <p:spPr bwMode="auto">
          <a:xfrm>
            <a:off x="2314575" y="5322888"/>
            <a:ext cx="3079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65" name="Rectangle 19">
            <a:extLst>
              <a:ext uri="{FF2B5EF4-FFF2-40B4-BE49-F238E27FC236}">
                <a16:creationId xmlns:a16="http://schemas.microsoft.com/office/drawing/2014/main" id="{6B8FB004-6620-F64A-862D-C64108D978A4}"/>
              </a:ext>
            </a:extLst>
          </p:cNvPr>
          <p:cNvSpPr>
            <a:spLocks/>
          </p:cNvSpPr>
          <p:nvPr/>
        </p:nvSpPr>
        <p:spPr bwMode="auto">
          <a:xfrm>
            <a:off x="1430338" y="5908675"/>
            <a:ext cx="18669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40" bIns="0">
            <a:spAutoFit/>
          </a:bodyPr>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300">
                <a:solidFill>
                  <a:srgbClr val="CC0000"/>
                </a:solidFill>
                <a:latin typeface="Arial Italic" charset="0"/>
                <a:sym typeface="Arial Italic" charset="0"/>
              </a:rPr>
              <a:t>bus: </a:t>
            </a:r>
            <a:r>
              <a:rPr lang="en-US" altLang="en-US" sz="1600">
                <a:sym typeface="Arial" panose="020B0604020202020204" pitchFamily="34" charset="0"/>
              </a:rPr>
              <a:t>coaxial cable</a:t>
            </a:r>
          </a:p>
        </p:txBody>
      </p:sp>
      <p:sp>
        <p:nvSpPr>
          <p:cNvPr id="78866" name="Rectangle 20">
            <a:extLst>
              <a:ext uri="{FF2B5EF4-FFF2-40B4-BE49-F238E27FC236}">
                <a16:creationId xmlns:a16="http://schemas.microsoft.com/office/drawing/2014/main" id="{4A1C19A8-ED75-7F4B-87BE-742181CDAE72}"/>
              </a:ext>
            </a:extLst>
          </p:cNvPr>
          <p:cNvSpPr>
            <a:spLocks/>
          </p:cNvSpPr>
          <p:nvPr/>
        </p:nvSpPr>
        <p:spPr bwMode="auto">
          <a:xfrm>
            <a:off x="4989513" y="5691188"/>
            <a:ext cx="541337"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40640" bIns="0">
            <a:spAutoFit/>
          </a:bodyPr>
          <a:lstStyle>
            <a:lvl1pPr marL="396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300">
                <a:solidFill>
                  <a:srgbClr val="CC0000"/>
                </a:solidFill>
                <a:latin typeface="Arial Italic" charset="0"/>
                <a:sym typeface="Arial Italic" charset="0"/>
              </a:rPr>
              <a:t>star</a:t>
            </a:r>
          </a:p>
        </p:txBody>
      </p:sp>
      <p:grpSp>
        <p:nvGrpSpPr>
          <p:cNvPr id="78867" name="Group 25">
            <a:extLst>
              <a:ext uri="{FF2B5EF4-FFF2-40B4-BE49-F238E27FC236}">
                <a16:creationId xmlns:a16="http://schemas.microsoft.com/office/drawing/2014/main" id="{E6894027-60EE-3244-A243-9BD8A6C463AD}"/>
              </a:ext>
            </a:extLst>
          </p:cNvPr>
          <p:cNvGrpSpPr>
            <a:grpSpLocks/>
          </p:cNvGrpSpPr>
          <p:nvPr/>
        </p:nvGrpSpPr>
        <p:grpSpPr bwMode="auto">
          <a:xfrm>
            <a:off x="2733675" y="4397375"/>
            <a:ext cx="719138" cy="603250"/>
            <a:chOff x="0" y="0"/>
            <a:chExt cx="504" cy="421"/>
          </a:xfrm>
        </p:grpSpPr>
        <p:grpSp>
          <p:nvGrpSpPr>
            <p:cNvPr id="78908" name="Group 23">
              <a:extLst>
                <a:ext uri="{FF2B5EF4-FFF2-40B4-BE49-F238E27FC236}">
                  <a16:creationId xmlns:a16="http://schemas.microsoft.com/office/drawing/2014/main" id="{1E8A4831-A8F5-CB43-9C5F-33C4F44A2922}"/>
                </a:ext>
              </a:extLst>
            </p:cNvPr>
            <p:cNvGrpSpPr>
              <a:grpSpLocks/>
            </p:cNvGrpSpPr>
            <p:nvPr/>
          </p:nvGrpSpPr>
          <p:grpSpPr bwMode="auto">
            <a:xfrm>
              <a:off x="0" y="0"/>
              <a:ext cx="504" cy="421"/>
              <a:chOff x="0" y="0"/>
              <a:chExt cx="504" cy="421"/>
            </a:xfrm>
          </p:grpSpPr>
          <p:pic>
            <p:nvPicPr>
              <p:cNvPr id="78910" name="Picture 21">
                <a:extLst>
                  <a:ext uri="{FF2B5EF4-FFF2-40B4-BE49-F238E27FC236}">
                    <a16:creationId xmlns:a16="http://schemas.microsoft.com/office/drawing/2014/main" id="{BC7E3FD5-ED39-2B4F-B57B-749FD31C564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911" name="Freeform 22">
                <a:extLst>
                  <a:ext uri="{FF2B5EF4-FFF2-40B4-BE49-F238E27FC236}">
                    <a16:creationId xmlns:a16="http://schemas.microsoft.com/office/drawing/2014/main" id="{FE11AAA7-EDD7-A542-A56D-BBEF5A7787EE}"/>
                  </a:ext>
                </a:extLst>
              </p:cNvPr>
              <p:cNvSpPr>
                <a:spLocks/>
              </p:cNvSpPr>
              <p:nvPr/>
            </p:nvSpPr>
            <p:spPr bwMode="auto">
              <a:xfrm flipH="1">
                <a:off x="212" y="40"/>
                <a:ext cx="242" cy="19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sp>
          <p:nvSpPr>
            <p:cNvPr id="78909" name="Rectangle 24">
              <a:extLst>
                <a:ext uri="{FF2B5EF4-FFF2-40B4-BE49-F238E27FC236}">
                  <a16:creationId xmlns:a16="http://schemas.microsoft.com/office/drawing/2014/main" id="{F1682A77-66AA-3043-BD7A-3E44DA6AAD22}"/>
                </a:ext>
              </a:extLst>
            </p:cNvPr>
            <p:cNvSpPr>
              <a:spLocks/>
            </p:cNvSpPr>
            <p:nvPr/>
          </p:nvSpPr>
          <p:spPr bwMode="auto">
            <a:xfrm rot="-5400000">
              <a:off x="127" y="134"/>
              <a:ext cx="64" cy="97"/>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grpSp>
        <p:nvGrpSpPr>
          <p:cNvPr id="78868" name="Group 30">
            <a:extLst>
              <a:ext uri="{FF2B5EF4-FFF2-40B4-BE49-F238E27FC236}">
                <a16:creationId xmlns:a16="http://schemas.microsoft.com/office/drawing/2014/main" id="{0F4E8B5E-E378-7840-AFD7-D8B57849F6D4}"/>
              </a:ext>
            </a:extLst>
          </p:cNvPr>
          <p:cNvGrpSpPr>
            <a:grpSpLocks/>
          </p:cNvGrpSpPr>
          <p:nvPr/>
        </p:nvGrpSpPr>
        <p:grpSpPr bwMode="auto">
          <a:xfrm>
            <a:off x="1757363" y="3965575"/>
            <a:ext cx="701675" cy="517525"/>
            <a:chOff x="0" y="0"/>
            <a:chExt cx="491" cy="362"/>
          </a:xfrm>
        </p:grpSpPr>
        <p:sp>
          <p:nvSpPr>
            <p:cNvPr id="78904" name="Rectangle 26">
              <a:extLst>
                <a:ext uri="{FF2B5EF4-FFF2-40B4-BE49-F238E27FC236}">
                  <a16:creationId xmlns:a16="http://schemas.microsoft.com/office/drawing/2014/main" id="{25119F2A-66DD-3A47-9CD1-00C08B4345C7}"/>
                </a:ext>
              </a:extLst>
            </p:cNvPr>
            <p:cNvSpPr>
              <a:spLocks/>
            </p:cNvSpPr>
            <p:nvPr/>
          </p:nvSpPr>
          <p:spPr bwMode="auto">
            <a:xfrm rot="-5400000">
              <a:off x="405" y="156"/>
              <a:ext cx="52" cy="119"/>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905" name="Group 29">
              <a:extLst>
                <a:ext uri="{FF2B5EF4-FFF2-40B4-BE49-F238E27FC236}">
                  <a16:creationId xmlns:a16="http://schemas.microsoft.com/office/drawing/2014/main" id="{1A37D643-242C-7944-A29C-AE1B079EA82B}"/>
                </a:ext>
              </a:extLst>
            </p:cNvPr>
            <p:cNvGrpSpPr>
              <a:grpSpLocks/>
            </p:cNvGrpSpPr>
            <p:nvPr/>
          </p:nvGrpSpPr>
          <p:grpSpPr bwMode="auto">
            <a:xfrm>
              <a:off x="0" y="0"/>
              <a:ext cx="447" cy="362"/>
              <a:chOff x="0" y="0"/>
              <a:chExt cx="447" cy="362"/>
            </a:xfrm>
          </p:grpSpPr>
          <p:pic>
            <p:nvPicPr>
              <p:cNvPr id="78906" name="Picture 27">
                <a:extLst>
                  <a:ext uri="{FF2B5EF4-FFF2-40B4-BE49-F238E27FC236}">
                    <a16:creationId xmlns:a16="http://schemas.microsoft.com/office/drawing/2014/main" id="{4B9B99FA-2D19-A24E-A333-53498A1F6ED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907" name="Freeform 28">
                <a:extLst>
                  <a:ext uri="{FF2B5EF4-FFF2-40B4-BE49-F238E27FC236}">
                    <a16:creationId xmlns:a16="http://schemas.microsoft.com/office/drawing/2014/main" id="{400C3669-B830-1F48-9290-B679DA8CF3F1}"/>
                  </a:ext>
                </a:extLst>
              </p:cNvPr>
              <p:cNvSpPr>
                <a:spLocks/>
              </p:cNvSpPr>
              <p:nvPr/>
            </p:nvSpPr>
            <p:spPr bwMode="auto">
              <a:xfrm flipH="1">
                <a:off x="190" y="32"/>
                <a:ext cx="218" cy="16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grpSp>
        <p:nvGrpSpPr>
          <p:cNvPr id="78869" name="Group 35">
            <a:extLst>
              <a:ext uri="{FF2B5EF4-FFF2-40B4-BE49-F238E27FC236}">
                <a16:creationId xmlns:a16="http://schemas.microsoft.com/office/drawing/2014/main" id="{B3DA38E6-BD53-FA4C-8D62-0417C724D743}"/>
              </a:ext>
            </a:extLst>
          </p:cNvPr>
          <p:cNvGrpSpPr>
            <a:grpSpLocks/>
          </p:cNvGrpSpPr>
          <p:nvPr/>
        </p:nvGrpSpPr>
        <p:grpSpPr bwMode="auto">
          <a:xfrm>
            <a:off x="1474788" y="4551363"/>
            <a:ext cx="700087" cy="515937"/>
            <a:chOff x="0" y="0"/>
            <a:chExt cx="490" cy="362"/>
          </a:xfrm>
        </p:grpSpPr>
        <p:sp>
          <p:nvSpPr>
            <p:cNvPr id="78900" name="Rectangle 31">
              <a:extLst>
                <a:ext uri="{FF2B5EF4-FFF2-40B4-BE49-F238E27FC236}">
                  <a16:creationId xmlns:a16="http://schemas.microsoft.com/office/drawing/2014/main" id="{1BF1CB7D-C1FE-3949-AFEF-8CCF74ED71E4}"/>
                </a:ext>
              </a:extLst>
            </p:cNvPr>
            <p:cNvSpPr>
              <a:spLocks/>
            </p:cNvSpPr>
            <p:nvPr/>
          </p:nvSpPr>
          <p:spPr bwMode="auto">
            <a:xfrm rot="-5400000">
              <a:off x="404" y="158"/>
              <a:ext cx="52" cy="119"/>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901" name="Group 34">
              <a:extLst>
                <a:ext uri="{FF2B5EF4-FFF2-40B4-BE49-F238E27FC236}">
                  <a16:creationId xmlns:a16="http://schemas.microsoft.com/office/drawing/2014/main" id="{86AAFD14-D4AF-8043-B244-F307CE143F1B}"/>
                </a:ext>
              </a:extLst>
            </p:cNvPr>
            <p:cNvGrpSpPr>
              <a:grpSpLocks/>
            </p:cNvGrpSpPr>
            <p:nvPr/>
          </p:nvGrpSpPr>
          <p:grpSpPr bwMode="auto">
            <a:xfrm>
              <a:off x="0" y="0"/>
              <a:ext cx="447" cy="362"/>
              <a:chOff x="0" y="0"/>
              <a:chExt cx="447" cy="362"/>
            </a:xfrm>
          </p:grpSpPr>
          <p:pic>
            <p:nvPicPr>
              <p:cNvPr id="78902" name="Picture 32">
                <a:extLst>
                  <a:ext uri="{FF2B5EF4-FFF2-40B4-BE49-F238E27FC236}">
                    <a16:creationId xmlns:a16="http://schemas.microsoft.com/office/drawing/2014/main" id="{474DD753-7CCC-6846-8191-C2153B3753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903" name="Freeform 33">
                <a:extLst>
                  <a:ext uri="{FF2B5EF4-FFF2-40B4-BE49-F238E27FC236}">
                    <a16:creationId xmlns:a16="http://schemas.microsoft.com/office/drawing/2014/main" id="{1E65B1A9-020B-864B-A7AB-65D566931D73}"/>
                  </a:ext>
                </a:extLst>
              </p:cNvPr>
              <p:cNvSpPr>
                <a:spLocks/>
              </p:cNvSpPr>
              <p:nvPr/>
            </p:nvSpPr>
            <p:spPr bwMode="auto">
              <a:xfrm flipH="1">
                <a:off x="189" y="34"/>
                <a:ext cx="218" cy="1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grpSp>
        <p:nvGrpSpPr>
          <p:cNvPr id="78870" name="Group 40">
            <a:extLst>
              <a:ext uri="{FF2B5EF4-FFF2-40B4-BE49-F238E27FC236}">
                <a16:creationId xmlns:a16="http://schemas.microsoft.com/office/drawing/2014/main" id="{092F6BF1-8CB8-0646-9A57-29AD64758D20}"/>
              </a:ext>
            </a:extLst>
          </p:cNvPr>
          <p:cNvGrpSpPr>
            <a:grpSpLocks/>
          </p:cNvGrpSpPr>
          <p:nvPr/>
        </p:nvGrpSpPr>
        <p:grpSpPr bwMode="auto">
          <a:xfrm>
            <a:off x="1279525" y="5108575"/>
            <a:ext cx="700088" cy="517525"/>
            <a:chOff x="0" y="0"/>
            <a:chExt cx="491" cy="362"/>
          </a:xfrm>
        </p:grpSpPr>
        <p:sp>
          <p:nvSpPr>
            <p:cNvPr id="78896" name="Rectangle 36">
              <a:extLst>
                <a:ext uri="{FF2B5EF4-FFF2-40B4-BE49-F238E27FC236}">
                  <a16:creationId xmlns:a16="http://schemas.microsoft.com/office/drawing/2014/main" id="{7EAC417F-9AEF-B04F-A836-0364012ACEEA}"/>
                </a:ext>
              </a:extLst>
            </p:cNvPr>
            <p:cNvSpPr>
              <a:spLocks/>
            </p:cNvSpPr>
            <p:nvPr/>
          </p:nvSpPr>
          <p:spPr bwMode="auto">
            <a:xfrm rot="-5400000">
              <a:off x="405" y="158"/>
              <a:ext cx="52" cy="119"/>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897" name="Group 39">
              <a:extLst>
                <a:ext uri="{FF2B5EF4-FFF2-40B4-BE49-F238E27FC236}">
                  <a16:creationId xmlns:a16="http://schemas.microsoft.com/office/drawing/2014/main" id="{890867DE-A309-7F48-AC59-AD4D5BB4F67C}"/>
                </a:ext>
              </a:extLst>
            </p:cNvPr>
            <p:cNvGrpSpPr>
              <a:grpSpLocks/>
            </p:cNvGrpSpPr>
            <p:nvPr/>
          </p:nvGrpSpPr>
          <p:grpSpPr bwMode="auto">
            <a:xfrm>
              <a:off x="0" y="0"/>
              <a:ext cx="447" cy="362"/>
              <a:chOff x="0" y="0"/>
              <a:chExt cx="447" cy="362"/>
            </a:xfrm>
          </p:grpSpPr>
          <p:pic>
            <p:nvPicPr>
              <p:cNvPr id="78898" name="Picture 37">
                <a:extLst>
                  <a:ext uri="{FF2B5EF4-FFF2-40B4-BE49-F238E27FC236}">
                    <a16:creationId xmlns:a16="http://schemas.microsoft.com/office/drawing/2014/main" id="{5EA54A06-215E-CA46-88C4-DD683CF7AA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99" name="Freeform 38">
                <a:extLst>
                  <a:ext uri="{FF2B5EF4-FFF2-40B4-BE49-F238E27FC236}">
                    <a16:creationId xmlns:a16="http://schemas.microsoft.com/office/drawing/2014/main" id="{A43B94F9-AE6E-1748-9DDD-465030132589}"/>
                  </a:ext>
                </a:extLst>
              </p:cNvPr>
              <p:cNvSpPr>
                <a:spLocks/>
              </p:cNvSpPr>
              <p:nvPr/>
            </p:nvSpPr>
            <p:spPr bwMode="auto">
              <a:xfrm flipH="1">
                <a:off x="190" y="34"/>
                <a:ext cx="218" cy="1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grpSp>
        <p:nvGrpSpPr>
          <p:cNvPr id="78871" name="Group 45">
            <a:extLst>
              <a:ext uri="{FF2B5EF4-FFF2-40B4-BE49-F238E27FC236}">
                <a16:creationId xmlns:a16="http://schemas.microsoft.com/office/drawing/2014/main" id="{AFB40061-A805-FC4A-8ED3-6D54933906C0}"/>
              </a:ext>
            </a:extLst>
          </p:cNvPr>
          <p:cNvGrpSpPr>
            <a:grpSpLocks/>
          </p:cNvGrpSpPr>
          <p:nvPr/>
        </p:nvGrpSpPr>
        <p:grpSpPr bwMode="auto">
          <a:xfrm>
            <a:off x="2447925" y="5068888"/>
            <a:ext cx="719138" cy="600075"/>
            <a:chOff x="0" y="0"/>
            <a:chExt cx="504" cy="420"/>
          </a:xfrm>
        </p:grpSpPr>
        <p:grpSp>
          <p:nvGrpSpPr>
            <p:cNvPr id="78892" name="Group 43">
              <a:extLst>
                <a:ext uri="{FF2B5EF4-FFF2-40B4-BE49-F238E27FC236}">
                  <a16:creationId xmlns:a16="http://schemas.microsoft.com/office/drawing/2014/main" id="{6C292B53-7540-6648-A171-E973284C63DB}"/>
                </a:ext>
              </a:extLst>
            </p:cNvPr>
            <p:cNvGrpSpPr>
              <a:grpSpLocks/>
            </p:cNvGrpSpPr>
            <p:nvPr/>
          </p:nvGrpSpPr>
          <p:grpSpPr bwMode="auto">
            <a:xfrm>
              <a:off x="0" y="0"/>
              <a:ext cx="504" cy="420"/>
              <a:chOff x="0" y="0"/>
              <a:chExt cx="504" cy="420"/>
            </a:xfrm>
          </p:grpSpPr>
          <p:pic>
            <p:nvPicPr>
              <p:cNvPr id="78894" name="Picture 41">
                <a:extLst>
                  <a:ext uri="{FF2B5EF4-FFF2-40B4-BE49-F238E27FC236}">
                    <a16:creationId xmlns:a16="http://schemas.microsoft.com/office/drawing/2014/main" id="{E7151918-BFDE-7741-A106-EBAABFF54A2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4"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95" name="Freeform 42">
                <a:extLst>
                  <a:ext uri="{FF2B5EF4-FFF2-40B4-BE49-F238E27FC236}">
                    <a16:creationId xmlns:a16="http://schemas.microsoft.com/office/drawing/2014/main" id="{FB55AEC7-70A7-9845-B67D-DF6933F821FD}"/>
                  </a:ext>
                </a:extLst>
              </p:cNvPr>
              <p:cNvSpPr>
                <a:spLocks/>
              </p:cNvSpPr>
              <p:nvPr/>
            </p:nvSpPr>
            <p:spPr bwMode="auto">
              <a:xfrm flipH="1">
                <a:off x="212" y="40"/>
                <a:ext cx="242"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sp>
          <p:nvSpPr>
            <p:cNvPr id="78893" name="Rectangle 44">
              <a:extLst>
                <a:ext uri="{FF2B5EF4-FFF2-40B4-BE49-F238E27FC236}">
                  <a16:creationId xmlns:a16="http://schemas.microsoft.com/office/drawing/2014/main" id="{645E0347-33A6-6D40-A1A9-4FC9852BD49C}"/>
                </a:ext>
              </a:extLst>
            </p:cNvPr>
            <p:cNvSpPr>
              <a:spLocks/>
            </p:cNvSpPr>
            <p:nvPr/>
          </p:nvSpPr>
          <p:spPr bwMode="auto">
            <a:xfrm rot="-5400000">
              <a:off x="127" y="134"/>
              <a:ext cx="64" cy="97"/>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grpSp>
        <p:nvGrpSpPr>
          <p:cNvPr id="78872" name="Group 50">
            <a:extLst>
              <a:ext uri="{FF2B5EF4-FFF2-40B4-BE49-F238E27FC236}">
                <a16:creationId xmlns:a16="http://schemas.microsoft.com/office/drawing/2014/main" id="{23468739-4872-2F4D-A4B9-3A8F5B950B01}"/>
              </a:ext>
            </a:extLst>
          </p:cNvPr>
          <p:cNvGrpSpPr>
            <a:grpSpLocks/>
          </p:cNvGrpSpPr>
          <p:nvPr/>
        </p:nvGrpSpPr>
        <p:grpSpPr bwMode="auto">
          <a:xfrm>
            <a:off x="4422775" y="4687888"/>
            <a:ext cx="911225" cy="690562"/>
            <a:chOff x="0" y="0"/>
            <a:chExt cx="637" cy="483"/>
          </a:xfrm>
        </p:grpSpPr>
        <p:sp>
          <p:nvSpPr>
            <p:cNvPr id="78888" name="Rectangle 46">
              <a:extLst>
                <a:ext uri="{FF2B5EF4-FFF2-40B4-BE49-F238E27FC236}">
                  <a16:creationId xmlns:a16="http://schemas.microsoft.com/office/drawing/2014/main" id="{7131D022-3612-9441-812F-B976767D1F9D}"/>
                </a:ext>
              </a:extLst>
            </p:cNvPr>
            <p:cNvSpPr>
              <a:spLocks/>
            </p:cNvSpPr>
            <p:nvPr/>
          </p:nvSpPr>
          <p:spPr bwMode="auto">
            <a:xfrm rot="-5400000">
              <a:off x="525" y="214"/>
              <a:ext cx="70" cy="155"/>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889" name="Group 49">
              <a:extLst>
                <a:ext uri="{FF2B5EF4-FFF2-40B4-BE49-F238E27FC236}">
                  <a16:creationId xmlns:a16="http://schemas.microsoft.com/office/drawing/2014/main" id="{1A3B8BF5-9426-D742-911F-D190E37D9054}"/>
                </a:ext>
              </a:extLst>
            </p:cNvPr>
            <p:cNvGrpSpPr>
              <a:grpSpLocks/>
            </p:cNvGrpSpPr>
            <p:nvPr/>
          </p:nvGrpSpPr>
          <p:grpSpPr bwMode="auto">
            <a:xfrm>
              <a:off x="0" y="0"/>
              <a:ext cx="583" cy="483"/>
              <a:chOff x="0" y="0"/>
              <a:chExt cx="583" cy="483"/>
            </a:xfrm>
          </p:grpSpPr>
          <p:pic>
            <p:nvPicPr>
              <p:cNvPr id="78890" name="Picture 47">
                <a:extLst>
                  <a:ext uri="{FF2B5EF4-FFF2-40B4-BE49-F238E27FC236}">
                    <a16:creationId xmlns:a16="http://schemas.microsoft.com/office/drawing/2014/main" id="{01FFE8B2-0363-244C-AFA0-193305A2643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3"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91" name="Freeform 48">
                <a:extLst>
                  <a:ext uri="{FF2B5EF4-FFF2-40B4-BE49-F238E27FC236}">
                    <a16:creationId xmlns:a16="http://schemas.microsoft.com/office/drawing/2014/main" id="{82333AF4-94C5-8C43-A015-3BBB5C97E56B}"/>
                  </a:ext>
                </a:extLst>
              </p:cNvPr>
              <p:cNvSpPr>
                <a:spLocks/>
              </p:cNvSpPr>
              <p:nvPr/>
            </p:nvSpPr>
            <p:spPr bwMode="auto">
              <a:xfrm flipH="1">
                <a:off x="246" y="46"/>
                <a:ext cx="283" cy="22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grpSp>
        <p:nvGrpSpPr>
          <p:cNvPr id="78873" name="Group 55">
            <a:extLst>
              <a:ext uri="{FF2B5EF4-FFF2-40B4-BE49-F238E27FC236}">
                <a16:creationId xmlns:a16="http://schemas.microsoft.com/office/drawing/2014/main" id="{DED8206C-4CD2-3E43-8C13-283A2DB5ED15}"/>
              </a:ext>
            </a:extLst>
          </p:cNvPr>
          <p:cNvGrpSpPr>
            <a:grpSpLocks/>
          </p:cNvGrpSpPr>
          <p:nvPr/>
        </p:nvGrpSpPr>
        <p:grpSpPr bwMode="auto">
          <a:xfrm>
            <a:off x="7548563" y="4779963"/>
            <a:ext cx="854075" cy="741362"/>
            <a:chOff x="0" y="0"/>
            <a:chExt cx="597" cy="518"/>
          </a:xfrm>
        </p:grpSpPr>
        <p:grpSp>
          <p:nvGrpSpPr>
            <p:cNvPr id="78884" name="Group 53">
              <a:extLst>
                <a:ext uri="{FF2B5EF4-FFF2-40B4-BE49-F238E27FC236}">
                  <a16:creationId xmlns:a16="http://schemas.microsoft.com/office/drawing/2014/main" id="{6CF44B7B-9197-504C-9249-F5A3E5759111}"/>
                </a:ext>
              </a:extLst>
            </p:cNvPr>
            <p:cNvGrpSpPr>
              <a:grpSpLocks/>
            </p:cNvGrpSpPr>
            <p:nvPr/>
          </p:nvGrpSpPr>
          <p:grpSpPr bwMode="auto">
            <a:xfrm>
              <a:off x="0" y="0"/>
              <a:ext cx="597" cy="518"/>
              <a:chOff x="0" y="0"/>
              <a:chExt cx="597" cy="518"/>
            </a:xfrm>
          </p:grpSpPr>
          <p:pic>
            <p:nvPicPr>
              <p:cNvPr id="78886" name="Picture 51">
                <a:extLst>
                  <a:ext uri="{FF2B5EF4-FFF2-40B4-BE49-F238E27FC236}">
                    <a16:creationId xmlns:a16="http://schemas.microsoft.com/office/drawing/2014/main" id="{4C647291-137E-C04E-AAB4-62A688419AD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87" name="Freeform 52">
                <a:extLst>
                  <a:ext uri="{FF2B5EF4-FFF2-40B4-BE49-F238E27FC236}">
                    <a16:creationId xmlns:a16="http://schemas.microsoft.com/office/drawing/2014/main" id="{8F3D0916-27F2-A540-8FAD-3533898A1C81}"/>
                  </a:ext>
                </a:extLst>
              </p:cNvPr>
              <p:cNvSpPr>
                <a:spLocks/>
              </p:cNvSpPr>
              <p:nvPr/>
            </p:nvSpPr>
            <p:spPr bwMode="auto">
              <a:xfrm flipH="1">
                <a:off x="254" y="49"/>
                <a:ext cx="291" cy="2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sp>
          <p:nvSpPr>
            <p:cNvPr id="78885" name="Rectangle 54">
              <a:extLst>
                <a:ext uri="{FF2B5EF4-FFF2-40B4-BE49-F238E27FC236}">
                  <a16:creationId xmlns:a16="http://schemas.microsoft.com/office/drawing/2014/main" id="{6937050A-C7DD-9C47-9605-F89082A5BE51}"/>
                </a:ext>
              </a:extLst>
            </p:cNvPr>
            <p:cNvSpPr>
              <a:spLocks/>
            </p:cNvSpPr>
            <p:nvPr/>
          </p:nvSpPr>
          <p:spPr bwMode="auto">
            <a:xfrm rot="-5400000">
              <a:off x="152" y="168"/>
              <a:ext cx="78" cy="116"/>
            </a:xfrm>
            <a:prstGeom prst="rect">
              <a:avLst/>
            </a:prstGeom>
            <a:gradFill rotWithShape="0">
              <a:gsLst>
                <a:gs pos="0">
                  <a:srgbClr val="008000"/>
                </a:gs>
                <a:gs pos="50000">
                  <a:srgbClr val="FFFFFF"/>
                </a:gs>
                <a:gs pos="100000">
                  <a:srgbClr val="008000"/>
                </a:gs>
              </a:gsLst>
              <a:lin ang="540000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sp>
        <p:nvSpPr>
          <p:cNvPr id="78874" name="Rectangle 56">
            <a:extLst>
              <a:ext uri="{FF2B5EF4-FFF2-40B4-BE49-F238E27FC236}">
                <a16:creationId xmlns:a16="http://schemas.microsoft.com/office/drawing/2014/main" id="{5EC3794E-3073-554B-83A7-2B5FFF97F1AA}"/>
              </a:ext>
            </a:extLst>
          </p:cNvPr>
          <p:cNvSpPr>
            <a:spLocks/>
          </p:cNvSpPr>
          <p:nvPr/>
        </p:nvSpPr>
        <p:spPr bwMode="auto">
          <a:xfrm>
            <a:off x="6496050" y="4351338"/>
            <a:ext cx="111125" cy="158750"/>
          </a:xfrm>
          <a:prstGeom prst="rect">
            <a:avLst/>
          </a:prstGeom>
          <a:gradFill rotWithShape="0">
            <a:gsLst>
              <a:gs pos="0">
                <a:srgbClr val="008000"/>
              </a:gs>
              <a:gs pos="50000">
                <a:srgbClr val="FFFFFF"/>
              </a:gs>
              <a:gs pos="100000">
                <a:srgbClr val="008000"/>
              </a:gs>
            </a:gsLst>
            <a:lin ang="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875" name="Group 59">
            <a:extLst>
              <a:ext uri="{FF2B5EF4-FFF2-40B4-BE49-F238E27FC236}">
                <a16:creationId xmlns:a16="http://schemas.microsoft.com/office/drawing/2014/main" id="{0CB483FD-8C8F-1543-ACFE-112372B05BEF}"/>
              </a:ext>
            </a:extLst>
          </p:cNvPr>
          <p:cNvGrpSpPr>
            <a:grpSpLocks/>
          </p:cNvGrpSpPr>
          <p:nvPr/>
        </p:nvGrpSpPr>
        <p:grpSpPr bwMode="auto">
          <a:xfrm>
            <a:off x="6116638" y="3783013"/>
            <a:ext cx="850900" cy="739775"/>
            <a:chOff x="0" y="0"/>
            <a:chExt cx="596" cy="518"/>
          </a:xfrm>
        </p:grpSpPr>
        <p:pic>
          <p:nvPicPr>
            <p:cNvPr id="78882" name="Picture 57">
              <a:extLst>
                <a:ext uri="{FF2B5EF4-FFF2-40B4-BE49-F238E27FC236}">
                  <a16:creationId xmlns:a16="http://schemas.microsoft.com/office/drawing/2014/main" id="{16BFCFB8-87EC-6D40-8CDF-578F245E646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83" name="Freeform 58">
              <a:extLst>
                <a:ext uri="{FF2B5EF4-FFF2-40B4-BE49-F238E27FC236}">
                  <a16:creationId xmlns:a16="http://schemas.microsoft.com/office/drawing/2014/main" id="{CF17D703-4797-D540-A88A-99467F8CC601}"/>
                </a:ext>
              </a:extLst>
            </p:cNvPr>
            <p:cNvSpPr>
              <a:spLocks/>
            </p:cNvSpPr>
            <p:nvPr/>
          </p:nvSpPr>
          <p:spPr bwMode="auto">
            <a:xfrm flipH="1">
              <a:off x="254" y="50"/>
              <a:ext cx="290" cy="23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nvGrpSpPr>
          <p:cNvPr id="78876" name="Group 64">
            <a:extLst>
              <a:ext uri="{FF2B5EF4-FFF2-40B4-BE49-F238E27FC236}">
                <a16:creationId xmlns:a16="http://schemas.microsoft.com/office/drawing/2014/main" id="{0EE974F9-5032-7F43-AD39-042A08CC3E06}"/>
              </a:ext>
            </a:extLst>
          </p:cNvPr>
          <p:cNvGrpSpPr>
            <a:grpSpLocks/>
          </p:cNvGrpSpPr>
          <p:nvPr/>
        </p:nvGrpSpPr>
        <p:grpSpPr bwMode="auto">
          <a:xfrm>
            <a:off x="5943600" y="5924550"/>
            <a:ext cx="852488" cy="839788"/>
            <a:chOff x="0" y="0"/>
            <a:chExt cx="597" cy="587"/>
          </a:xfrm>
        </p:grpSpPr>
        <p:sp>
          <p:nvSpPr>
            <p:cNvPr id="78878" name="Rectangle 60">
              <a:extLst>
                <a:ext uri="{FF2B5EF4-FFF2-40B4-BE49-F238E27FC236}">
                  <a16:creationId xmlns:a16="http://schemas.microsoft.com/office/drawing/2014/main" id="{77987DB4-9242-FC41-9CBE-67A4D4601504}"/>
                </a:ext>
              </a:extLst>
            </p:cNvPr>
            <p:cNvSpPr>
              <a:spLocks/>
            </p:cNvSpPr>
            <p:nvPr/>
          </p:nvSpPr>
          <p:spPr bwMode="auto">
            <a:xfrm>
              <a:off x="387" y="0"/>
              <a:ext cx="78" cy="112"/>
            </a:xfrm>
            <a:prstGeom prst="rect">
              <a:avLst/>
            </a:prstGeom>
            <a:gradFill rotWithShape="0">
              <a:gsLst>
                <a:gs pos="0">
                  <a:srgbClr val="008000"/>
                </a:gs>
                <a:gs pos="50000">
                  <a:srgbClr val="FFFFFF"/>
                </a:gs>
                <a:gs pos="100000">
                  <a:srgbClr val="008000"/>
                </a:gs>
              </a:gsLst>
              <a:lin ang="0" scaled="1"/>
            </a:gradFill>
            <a:ln w="9525">
              <a:solidFill>
                <a:srgbClr val="008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grpSp>
          <p:nvGrpSpPr>
            <p:cNvPr id="78879" name="Group 63">
              <a:extLst>
                <a:ext uri="{FF2B5EF4-FFF2-40B4-BE49-F238E27FC236}">
                  <a16:creationId xmlns:a16="http://schemas.microsoft.com/office/drawing/2014/main" id="{777460B7-D124-4A4A-BE39-971465DABD71}"/>
                </a:ext>
              </a:extLst>
            </p:cNvPr>
            <p:cNvGrpSpPr>
              <a:grpSpLocks/>
            </p:cNvGrpSpPr>
            <p:nvPr/>
          </p:nvGrpSpPr>
          <p:grpSpPr bwMode="auto">
            <a:xfrm>
              <a:off x="0" y="68"/>
              <a:ext cx="597" cy="519"/>
              <a:chOff x="0" y="0"/>
              <a:chExt cx="597" cy="518"/>
            </a:xfrm>
          </p:grpSpPr>
          <p:pic>
            <p:nvPicPr>
              <p:cNvPr id="78880" name="Picture 61">
                <a:extLst>
                  <a:ext uri="{FF2B5EF4-FFF2-40B4-BE49-F238E27FC236}">
                    <a16:creationId xmlns:a16="http://schemas.microsoft.com/office/drawing/2014/main" id="{08CE475F-9063-AC41-9246-46FED6117D7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881" name="Freeform 62">
                <a:extLst>
                  <a:ext uri="{FF2B5EF4-FFF2-40B4-BE49-F238E27FC236}">
                    <a16:creationId xmlns:a16="http://schemas.microsoft.com/office/drawing/2014/main" id="{9EB9DF1A-1409-9649-88A9-07FC64F8D6D7}"/>
                  </a:ext>
                </a:extLst>
              </p:cNvPr>
              <p:cNvSpPr>
                <a:spLocks/>
              </p:cNvSpPr>
              <p:nvPr/>
            </p:nvSpPr>
            <p:spPr bwMode="auto">
              <a:xfrm flipH="1">
                <a:off x="254" y="47"/>
                <a:ext cx="291" cy="2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0"/>
                    </a:moveTo>
                    <a:lnTo>
                      <a:pt x="18202" y="822"/>
                    </a:lnTo>
                    <a:lnTo>
                      <a:pt x="21600" y="17257"/>
                    </a:lnTo>
                    <a:lnTo>
                      <a:pt x="4733" y="21600"/>
                    </a:lnTo>
                    <a:lnTo>
                      <a:pt x="0" y="0"/>
                    </a:lnTo>
                    <a:close/>
                    <a:moveTo>
                      <a:pt x="0" y="0"/>
                    </a:moveTo>
                  </a:path>
                </a:pathLst>
              </a:custGeom>
              <a:gradFill rotWithShape="0">
                <a:gsLst>
                  <a:gs pos="0">
                    <a:srgbClr val="FFFFFF"/>
                  </a:gs>
                  <a:gs pos="100000">
                    <a:srgbClr val="000099"/>
                  </a:gs>
                </a:gsLst>
                <a:lin ang="18900000" scaled="1"/>
              </a:gra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a:p>
            </p:txBody>
          </p:sp>
        </p:grpSp>
      </p:grpSp>
      <p:pic>
        <p:nvPicPr>
          <p:cNvPr id="78877" name="Picture 65">
            <a:extLst>
              <a:ext uri="{FF2B5EF4-FFF2-40B4-BE49-F238E27FC236}">
                <a16:creationId xmlns:a16="http://schemas.microsoft.com/office/drawing/2014/main" id="{82C736C5-A099-BD4A-8852-1D643F71778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750" y="4962525"/>
            <a:ext cx="6048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ight Arrow 1">
            <a:extLst>
              <a:ext uri="{FF2B5EF4-FFF2-40B4-BE49-F238E27FC236}">
                <a16:creationId xmlns:a16="http://schemas.microsoft.com/office/drawing/2014/main" id="{66B83E67-BE62-EB47-A1A6-692BD33607B4}"/>
              </a:ext>
            </a:extLst>
          </p:cNvPr>
          <p:cNvSpPr/>
          <p:nvPr/>
        </p:nvSpPr>
        <p:spPr bwMode="auto">
          <a:xfrm>
            <a:off x="3851920" y="4898409"/>
            <a:ext cx="570855" cy="405429"/>
          </a:xfrm>
          <a:prstGeom prst="rightArrow">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Tree>
    <p:extLst>
      <p:ext uri="{BB962C8B-B14F-4D97-AF65-F5344CB8AC3E}">
        <p14:creationId xmlns:p14="http://schemas.microsoft.com/office/powerpoint/2010/main" val="2508422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51537B1F-52AF-564B-8E4B-FE43105B5BC0}"/>
              </a:ext>
            </a:extLst>
          </p:cNvPr>
          <p:cNvSpPr>
            <a:spLocks noGrp="1" noChangeArrowheads="1"/>
          </p:cNvSpPr>
          <p:nvPr>
            <p:ph idx="1"/>
          </p:nvPr>
        </p:nvSpPr>
        <p:spPr/>
        <p:txBody>
          <a:bodyPr/>
          <a:lstStyle/>
          <a:p>
            <a:pPr eaLnBrk="1" hangingPunct="1">
              <a:defRPr/>
            </a:pPr>
            <a:r>
              <a:rPr lang="en-US" sz="2800" dirty="0"/>
              <a:t>Provides speeds of 1000 Mbps </a:t>
            </a:r>
            <a:r>
              <a:rPr lang="en-US" sz="2800" dirty="0">
                <a:solidFill>
                  <a:schemeClr val="accent2"/>
                </a:solidFill>
              </a:rPr>
              <a:t>(i.e., one billion bits per second capacity) </a:t>
            </a:r>
            <a:r>
              <a:rPr lang="en-US" sz="2800" dirty="0"/>
              <a:t>for half-duplex and full-duplex operation.</a:t>
            </a:r>
          </a:p>
          <a:p>
            <a:pPr eaLnBrk="1" hangingPunct="1">
              <a:defRPr/>
            </a:pPr>
            <a:r>
              <a:rPr lang="en-US" sz="2800" dirty="0"/>
              <a:t>Uses Ethernet frame format and MAC technology</a:t>
            </a:r>
          </a:p>
          <a:p>
            <a:pPr lvl="1" eaLnBrk="1" hangingPunct="1">
              <a:defRPr/>
            </a:pPr>
            <a:r>
              <a:rPr lang="en-US" sz="2400" dirty="0"/>
              <a:t>CSMA/CD access method with support for </a:t>
            </a:r>
            <a:r>
              <a:rPr lang="en-US" sz="2400" i="1" dirty="0"/>
              <a:t>one repeater per collision domain.</a:t>
            </a:r>
          </a:p>
          <a:p>
            <a:pPr lvl="1" eaLnBrk="1" hangingPunct="1">
              <a:defRPr/>
            </a:pPr>
            <a:r>
              <a:rPr lang="en-US" sz="2400" dirty="0"/>
              <a:t>Backward compatible with 10 BASE-T and 100 BASE-T</a:t>
            </a:r>
          </a:p>
        </p:txBody>
      </p:sp>
      <p:sp>
        <p:nvSpPr>
          <p:cNvPr id="15362" name="Rectangle 2">
            <a:extLst>
              <a:ext uri="{FF2B5EF4-FFF2-40B4-BE49-F238E27FC236}">
                <a16:creationId xmlns:a16="http://schemas.microsoft.com/office/drawing/2014/main" id="{0FAB5797-5E35-B04E-9AED-B76B5514CAAE}"/>
              </a:ext>
            </a:extLst>
          </p:cNvPr>
          <p:cNvSpPr>
            <a:spLocks noGrp="1" noChangeArrowheads="1"/>
          </p:cNvSpPr>
          <p:nvPr>
            <p:ph type="title"/>
          </p:nvPr>
        </p:nvSpPr>
        <p:spPr/>
        <p:txBody>
          <a:bodyPr/>
          <a:lstStyle/>
          <a:p>
            <a:pPr eaLnBrk="1" hangingPunct="1">
              <a:defRPr/>
            </a:pPr>
            <a:r>
              <a:rPr lang="en-US" sz="4000" dirty="0">
                <a:solidFill>
                  <a:srgbClr val="0099FF"/>
                </a:solidFill>
              </a:rPr>
              <a:t>Gigabit Ethernet (1000 BASE X)</a:t>
            </a:r>
          </a:p>
        </p:txBody>
      </p:sp>
    </p:spTree>
    <p:extLst>
      <p:ext uri="{BB962C8B-B14F-4D97-AF65-F5344CB8AC3E}">
        <p14:creationId xmlns:p14="http://schemas.microsoft.com/office/powerpoint/2010/main" val="351899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a:extLst>
              <a:ext uri="{FF2B5EF4-FFF2-40B4-BE49-F238E27FC236}">
                <a16:creationId xmlns:a16="http://schemas.microsoft.com/office/drawing/2014/main" id="{1EDA3DA9-8AAD-E445-A35F-2E2A569D9E04}"/>
              </a:ext>
            </a:extLst>
          </p:cNvPr>
          <p:cNvSpPr>
            <a:spLocks noGrp="1" noChangeArrowheads="1"/>
          </p:cNvSpPr>
          <p:nvPr>
            <p:ph idx="1"/>
          </p:nvPr>
        </p:nvSpPr>
        <p:spPr/>
        <p:txBody>
          <a:bodyPr/>
          <a:lstStyle/>
          <a:p>
            <a:pPr eaLnBrk="1" hangingPunct="1">
              <a:buFontTx/>
              <a:buNone/>
            </a:pPr>
            <a:r>
              <a:rPr lang="en-US" altLang="en-US" dirty="0"/>
              <a:t>Gigabit Ethernet cabling.</a:t>
            </a:r>
          </a:p>
        </p:txBody>
      </p:sp>
      <p:sp>
        <p:nvSpPr>
          <p:cNvPr id="56322" name="Rectangle 2">
            <a:extLst>
              <a:ext uri="{FF2B5EF4-FFF2-40B4-BE49-F238E27FC236}">
                <a16:creationId xmlns:a16="http://schemas.microsoft.com/office/drawing/2014/main" id="{C2A3DE4B-656A-A540-8D52-0BC1BE85C730}"/>
              </a:ext>
            </a:extLst>
          </p:cNvPr>
          <p:cNvSpPr>
            <a:spLocks noGrp="1" noChangeArrowheads="1"/>
          </p:cNvSpPr>
          <p:nvPr>
            <p:ph type="title"/>
          </p:nvPr>
        </p:nvSpPr>
        <p:spPr/>
        <p:txBody>
          <a:bodyPr/>
          <a:lstStyle/>
          <a:p>
            <a:pPr eaLnBrk="1" hangingPunct="1">
              <a:defRPr/>
            </a:pPr>
            <a:r>
              <a:rPr lang="en-US">
                <a:solidFill>
                  <a:srgbClr val="0099FF"/>
                </a:solidFill>
              </a:rPr>
              <a:t>Gigabit Ethernet Technology</a:t>
            </a:r>
            <a:r>
              <a:rPr lang="en-US"/>
              <a:t> </a:t>
            </a:r>
          </a:p>
        </p:txBody>
      </p:sp>
      <p:pic>
        <p:nvPicPr>
          <p:cNvPr id="20486" name="Picture 4" descr="4-23">
            <a:extLst>
              <a:ext uri="{FF2B5EF4-FFF2-40B4-BE49-F238E27FC236}">
                <a16:creationId xmlns:a16="http://schemas.microsoft.com/office/drawing/2014/main" id="{077B2783-6AC1-2641-8571-5AA932323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31" y="1563405"/>
            <a:ext cx="8059738"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a:extLst>
              <a:ext uri="{FF2B5EF4-FFF2-40B4-BE49-F238E27FC236}">
                <a16:creationId xmlns:a16="http://schemas.microsoft.com/office/drawing/2014/main" id="{910F9898-69C8-9249-A905-D15FC58DE9C9}"/>
              </a:ext>
            </a:extLst>
          </p:cNvPr>
          <p:cNvSpPr>
            <a:spLocks noChangeArrowheads="1"/>
          </p:cNvSpPr>
          <p:nvPr/>
        </p:nvSpPr>
        <p:spPr bwMode="auto">
          <a:xfrm>
            <a:off x="762000" y="3733800"/>
            <a:ext cx="8096250" cy="2286000"/>
          </a:xfrm>
          <a:prstGeom prst="rect">
            <a:avLst/>
          </a:prstGeom>
          <a:noFill/>
          <a:ln w="9525">
            <a:noFill/>
            <a:miter lim="800000"/>
            <a:headEnd/>
            <a:tailEnd/>
          </a:ln>
          <a:effectLst/>
        </p:spPr>
        <p:txBody>
          <a:bodyPr/>
          <a:lstStyle/>
          <a:p>
            <a:pPr marL="342900" indent="-342900">
              <a:lnSpc>
                <a:spcPct val="90000"/>
              </a:lnSpc>
              <a:spcBef>
                <a:spcPct val="20000"/>
              </a:spcBef>
              <a:defRPr/>
            </a:pPr>
            <a:r>
              <a:rPr lang="en-US" dirty="0">
                <a:latin typeface="+mn-lt"/>
              </a:rPr>
              <a:t>1000 BASE SX	 </a:t>
            </a:r>
            <a:r>
              <a:rPr lang="en-US" b="1" dirty="0">
                <a:solidFill>
                  <a:schemeClr val="accent1"/>
                </a:solidFill>
                <a:latin typeface="+mn-lt"/>
              </a:rPr>
              <a:t>fiber</a:t>
            </a:r>
            <a:r>
              <a:rPr lang="en-US" b="1" dirty="0">
                <a:latin typeface="+mn-lt"/>
              </a:rPr>
              <a:t>  - </a:t>
            </a:r>
            <a:r>
              <a:rPr lang="en-US" b="1" dirty="0">
                <a:solidFill>
                  <a:schemeClr val="accent1"/>
                </a:solidFill>
                <a:latin typeface="+mn-lt"/>
              </a:rPr>
              <a:t>short wavelength</a:t>
            </a:r>
            <a:endParaRPr lang="en-US" b="1" dirty="0">
              <a:latin typeface="+mn-lt"/>
            </a:endParaRPr>
          </a:p>
          <a:p>
            <a:pPr marL="342900" indent="-342900">
              <a:lnSpc>
                <a:spcPct val="90000"/>
              </a:lnSpc>
              <a:spcBef>
                <a:spcPct val="20000"/>
              </a:spcBef>
              <a:defRPr/>
            </a:pPr>
            <a:r>
              <a:rPr lang="en-US" dirty="0">
                <a:latin typeface="+mn-lt"/>
              </a:rPr>
              <a:t>1000 BASE LX	 </a:t>
            </a:r>
            <a:r>
              <a:rPr lang="en-US" b="1" dirty="0">
                <a:solidFill>
                  <a:schemeClr val="accent1"/>
                </a:solidFill>
                <a:latin typeface="+mn-lt"/>
              </a:rPr>
              <a:t>fiber</a:t>
            </a:r>
            <a:r>
              <a:rPr lang="en-US" b="1" dirty="0">
                <a:latin typeface="+mn-lt"/>
              </a:rPr>
              <a:t>  - </a:t>
            </a:r>
            <a:r>
              <a:rPr lang="en-US" b="1" dirty="0">
                <a:solidFill>
                  <a:schemeClr val="accent1"/>
                </a:solidFill>
                <a:latin typeface="+mn-lt"/>
              </a:rPr>
              <a:t>long wavelength</a:t>
            </a:r>
            <a:endParaRPr lang="en-US" b="1" dirty="0">
              <a:solidFill>
                <a:srgbClr val="996633"/>
              </a:solidFill>
              <a:latin typeface="+mn-lt"/>
            </a:endParaRPr>
          </a:p>
          <a:p>
            <a:pPr marL="342900" indent="-342900">
              <a:lnSpc>
                <a:spcPct val="90000"/>
              </a:lnSpc>
              <a:spcBef>
                <a:spcPct val="20000"/>
              </a:spcBef>
              <a:defRPr/>
            </a:pPr>
            <a:r>
              <a:rPr lang="en-US" dirty="0">
                <a:latin typeface="+mn-lt"/>
              </a:rPr>
              <a:t>1000 BASE CX	</a:t>
            </a:r>
            <a:r>
              <a:rPr lang="en-US" b="1" dirty="0">
                <a:solidFill>
                  <a:srgbClr val="996633"/>
                </a:solidFill>
                <a:latin typeface="+mn-lt"/>
              </a:rPr>
              <a:t>copper  </a:t>
            </a:r>
            <a:r>
              <a:rPr lang="en-US" b="1" dirty="0">
                <a:latin typeface="+mn-lt"/>
              </a:rPr>
              <a:t>- </a:t>
            </a:r>
            <a:r>
              <a:rPr lang="en-US" b="1" dirty="0">
                <a:solidFill>
                  <a:srgbClr val="996633"/>
                </a:solidFill>
                <a:latin typeface="+mn-lt"/>
              </a:rPr>
              <a:t>shielded twisted pair</a:t>
            </a:r>
            <a:endParaRPr lang="en-US" b="1" dirty="0">
              <a:latin typeface="+mn-lt"/>
            </a:endParaRPr>
          </a:p>
          <a:p>
            <a:pPr marL="342900" indent="-342900">
              <a:lnSpc>
                <a:spcPct val="90000"/>
              </a:lnSpc>
              <a:spcBef>
                <a:spcPct val="20000"/>
              </a:spcBef>
              <a:defRPr/>
            </a:pPr>
            <a:r>
              <a:rPr lang="en-US" dirty="0">
                <a:latin typeface="+mn-lt"/>
              </a:rPr>
              <a:t>1000 BASE T		</a:t>
            </a:r>
            <a:r>
              <a:rPr lang="en-US" b="1" dirty="0">
                <a:solidFill>
                  <a:srgbClr val="996633"/>
                </a:solidFill>
                <a:latin typeface="+mn-lt"/>
              </a:rPr>
              <a:t>copper  </a:t>
            </a:r>
            <a:r>
              <a:rPr lang="en-US" b="1" dirty="0">
                <a:latin typeface="+mn-lt"/>
              </a:rPr>
              <a:t>- </a:t>
            </a:r>
            <a:r>
              <a:rPr lang="en-US" b="1" dirty="0">
                <a:solidFill>
                  <a:srgbClr val="996633"/>
                </a:solidFill>
                <a:latin typeface="+mn-lt"/>
              </a:rPr>
              <a:t>unshielded twisted pair</a:t>
            </a:r>
          </a:p>
          <a:p>
            <a:pPr marL="342900" indent="-342900">
              <a:lnSpc>
                <a:spcPct val="90000"/>
              </a:lnSpc>
              <a:spcBef>
                <a:spcPct val="20000"/>
              </a:spcBef>
              <a:buFontTx/>
              <a:buChar char="*"/>
              <a:defRPr/>
            </a:pPr>
            <a:r>
              <a:rPr lang="en-US" dirty="0">
                <a:solidFill>
                  <a:srgbClr val="800000"/>
                </a:solidFill>
                <a:latin typeface="+mn-lt"/>
              </a:rPr>
              <a:t>Based on Fiber Channel physical signaling technology.</a:t>
            </a:r>
          </a:p>
        </p:txBody>
      </p:sp>
    </p:spTree>
    <p:extLst>
      <p:ext uri="{BB962C8B-B14F-4D97-AF65-F5344CB8AC3E}">
        <p14:creationId xmlns:p14="http://schemas.microsoft.com/office/powerpoint/2010/main" val="1753574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C0637AE-D0CA-934E-A096-B88B54AF7C06}"/>
              </a:ext>
            </a:extLst>
          </p:cNvPr>
          <p:cNvSpPr>
            <a:spLocks noGrp="1" noChangeArrowheads="1"/>
          </p:cNvSpPr>
          <p:nvPr>
            <p:ph type="title"/>
          </p:nvPr>
        </p:nvSpPr>
        <p:spPr/>
        <p:txBody>
          <a:bodyPr/>
          <a:lstStyle/>
          <a:p>
            <a:pPr eaLnBrk="1" hangingPunct="1">
              <a:defRPr/>
            </a:pPr>
            <a:r>
              <a:rPr lang="en-US"/>
              <a:t>Gigabit Ethernet</a:t>
            </a:r>
          </a:p>
        </p:txBody>
      </p:sp>
      <p:pic>
        <p:nvPicPr>
          <p:cNvPr id="31750" name="Picture 4" descr="4-22">
            <a:extLst>
              <a:ext uri="{FF2B5EF4-FFF2-40B4-BE49-F238E27FC236}">
                <a16:creationId xmlns:a16="http://schemas.microsoft.com/office/drawing/2014/main" id="{E2971226-282F-BF43-88DD-EA34CA486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1709738"/>
            <a:ext cx="78644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823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FD7CEA-7899-B548-B9F7-0CE978302F3F}"/>
              </a:ext>
            </a:extLst>
          </p:cNvPr>
          <p:cNvSpPr>
            <a:spLocks noGrp="1"/>
          </p:cNvSpPr>
          <p:nvPr>
            <p:ph type="ctrTitle"/>
          </p:nvPr>
        </p:nvSpPr>
        <p:spPr>
          <a:xfrm>
            <a:off x="611560" y="2852936"/>
            <a:ext cx="7772400" cy="1470025"/>
          </a:xfrm>
        </p:spPr>
        <p:txBody>
          <a:bodyPr/>
          <a:lstStyle/>
          <a:p>
            <a:r>
              <a:rPr lang="en-US" dirty="0">
                <a:solidFill>
                  <a:srgbClr val="0070C0"/>
                </a:solidFill>
              </a:rPr>
              <a:t>Computer Network: Top level view</a:t>
            </a:r>
          </a:p>
        </p:txBody>
      </p:sp>
    </p:spTree>
    <p:extLst>
      <p:ext uri="{BB962C8B-B14F-4D97-AF65-F5344CB8AC3E}">
        <p14:creationId xmlns:p14="http://schemas.microsoft.com/office/powerpoint/2010/main" val="4210419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94437" y="-93749"/>
            <a:ext cx="7704138" cy="573087"/>
          </a:xfrm>
        </p:spPr>
        <p:txBody>
          <a:bodyPr/>
          <a:lstStyle/>
          <a:p>
            <a:r>
              <a:rPr lang="en-US" dirty="0"/>
              <a:t>Ethernet Segment</a:t>
            </a:r>
          </a:p>
        </p:txBody>
      </p:sp>
      <p:sp>
        <p:nvSpPr>
          <p:cNvPr id="708611" name="Rectangle 3"/>
          <p:cNvSpPr>
            <a:spLocks noGrp="1" noChangeArrowheads="1"/>
          </p:cNvSpPr>
          <p:nvPr>
            <p:ph type="body" idx="1"/>
          </p:nvPr>
        </p:nvSpPr>
        <p:spPr>
          <a:xfrm>
            <a:off x="379413" y="2466561"/>
            <a:ext cx="8307387" cy="3124200"/>
          </a:xfrm>
        </p:spPr>
        <p:txBody>
          <a:bodyPr/>
          <a:lstStyle/>
          <a:p>
            <a:r>
              <a:rPr lang="en-US" dirty="0"/>
              <a:t>Ethernet segment consists of a collection of </a:t>
            </a:r>
            <a:r>
              <a:rPr lang="en-US" i="1" dirty="0">
                <a:solidFill>
                  <a:srgbClr val="C00000"/>
                </a:solidFill>
              </a:rPr>
              <a:t>hosts</a:t>
            </a:r>
            <a:r>
              <a:rPr lang="en-US" dirty="0"/>
              <a:t> connected by wires (twisted pairs) to a </a:t>
            </a:r>
            <a:r>
              <a:rPr lang="en-US" i="1" dirty="0">
                <a:solidFill>
                  <a:srgbClr val="C00000"/>
                </a:solidFill>
              </a:rPr>
              <a:t>hub</a:t>
            </a:r>
          </a:p>
          <a:p>
            <a:pPr>
              <a:lnSpc>
                <a:spcPct val="85000"/>
              </a:lnSpc>
              <a:spcBef>
                <a:spcPts val="1200"/>
              </a:spcBef>
            </a:pPr>
            <a:r>
              <a:rPr lang="en-US" dirty="0"/>
              <a:t>Spans room or floor in a building</a:t>
            </a:r>
          </a:p>
          <a:p>
            <a:pPr>
              <a:lnSpc>
                <a:spcPct val="85000"/>
              </a:lnSpc>
              <a:spcBef>
                <a:spcPts val="1200"/>
              </a:spcBef>
            </a:pPr>
            <a:r>
              <a:rPr lang="en-US" dirty="0"/>
              <a:t>Operation</a:t>
            </a:r>
          </a:p>
          <a:p>
            <a:pPr lvl="1">
              <a:lnSpc>
                <a:spcPct val="90000"/>
              </a:lnSpc>
            </a:pPr>
            <a:r>
              <a:rPr lang="en-US" sz="1800" dirty="0"/>
              <a:t>Each Ethernet adapter has a unique 48-bit address (MAC address)</a:t>
            </a:r>
          </a:p>
          <a:p>
            <a:pPr lvl="2">
              <a:lnSpc>
                <a:spcPct val="90000"/>
              </a:lnSpc>
            </a:pPr>
            <a:r>
              <a:rPr lang="en-US" sz="1800" dirty="0"/>
              <a:t>E.g., 00:16:ea:e3:54:e6</a:t>
            </a:r>
          </a:p>
          <a:p>
            <a:pPr lvl="1">
              <a:lnSpc>
                <a:spcPct val="90000"/>
              </a:lnSpc>
            </a:pPr>
            <a:r>
              <a:rPr lang="en-US" sz="1800" dirty="0"/>
              <a:t>Hosts send bits to any other host in chunks called </a:t>
            </a:r>
            <a:r>
              <a:rPr lang="en-US" b="1" i="1" dirty="0">
                <a:solidFill>
                  <a:srgbClr val="C00000"/>
                </a:solidFill>
                <a:ea typeface="+mn-ea"/>
                <a:cs typeface="+mn-cs"/>
              </a:rPr>
              <a:t>frames</a:t>
            </a:r>
            <a:endParaRPr lang="en-US" sz="1800" i="1" dirty="0"/>
          </a:p>
          <a:p>
            <a:pPr lvl="1">
              <a:lnSpc>
                <a:spcPct val="90000"/>
              </a:lnSpc>
            </a:pPr>
            <a:r>
              <a:rPr lang="en-US" sz="1800" dirty="0"/>
              <a:t>Hub slavishly copies each bit from each port to every other port</a:t>
            </a:r>
          </a:p>
          <a:p>
            <a:pPr lvl="2">
              <a:lnSpc>
                <a:spcPct val="90000"/>
              </a:lnSpc>
            </a:pPr>
            <a:r>
              <a:rPr lang="en-US" sz="1600" dirty="0"/>
              <a:t>Every host sees every bit</a:t>
            </a:r>
          </a:p>
          <a:p>
            <a:pPr lvl="2">
              <a:lnSpc>
                <a:spcPct val="90000"/>
              </a:lnSpc>
            </a:pPr>
            <a:r>
              <a:rPr lang="en-US" sz="1600" dirty="0"/>
              <a:t>Note: Hubs are on their way out. Bridges (switches, routers) became cheap enough to replace them (means no more broadcasting)</a:t>
            </a:r>
          </a:p>
          <a:p>
            <a:pPr>
              <a:lnSpc>
                <a:spcPct val="85000"/>
              </a:lnSpc>
            </a:pPr>
            <a:endParaRPr lang="en-US" sz="1600" i="1" dirty="0"/>
          </a:p>
        </p:txBody>
      </p:sp>
      <p:grpSp>
        <p:nvGrpSpPr>
          <p:cNvPr id="2" name="Group 1">
            <a:extLst>
              <a:ext uri="{FF2B5EF4-FFF2-40B4-BE49-F238E27FC236}">
                <a16:creationId xmlns:a16="http://schemas.microsoft.com/office/drawing/2014/main" id="{64B97149-2AD7-4D46-A1C1-51862B57CE81}"/>
              </a:ext>
            </a:extLst>
          </p:cNvPr>
          <p:cNvGrpSpPr/>
          <p:nvPr/>
        </p:nvGrpSpPr>
        <p:grpSpPr>
          <a:xfrm>
            <a:off x="4231482" y="537236"/>
            <a:ext cx="3378219" cy="1656265"/>
            <a:chOff x="2590800" y="1447800"/>
            <a:chExt cx="3378219" cy="1656265"/>
          </a:xfrm>
        </p:grpSpPr>
        <p:sp>
          <p:nvSpPr>
            <p:cNvPr id="708612" name="Line 4"/>
            <p:cNvSpPr>
              <a:spLocks noChangeShapeType="1"/>
            </p:cNvSpPr>
            <p:nvPr/>
          </p:nvSpPr>
          <p:spPr bwMode="auto">
            <a:xfrm>
              <a:off x="3305175" y="1766888"/>
              <a:ext cx="838200" cy="3810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3" name="Line 5"/>
            <p:cNvSpPr>
              <a:spLocks noChangeShapeType="1"/>
            </p:cNvSpPr>
            <p:nvPr/>
          </p:nvSpPr>
          <p:spPr bwMode="auto">
            <a:xfrm>
              <a:off x="4329643" y="1766888"/>
              <a:ext cx="0" cy="3048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4" name="Line 6"/>
            <p:cNvSpPr>
              <a:spLocks noChangeShapeType="1"/>
            </p:cNvSpPr>
            <p:nvPr/>
          </p:nvSpPr>
          <p:spPr bwMode="auto">
            <a:xfrm flipH="1">
              <a:off x="4524375" y="1766888"/>
              <a:ext cx="685800" cy="3810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5" name="Rectangle 7"/>
            <p:cNvSpPr>
              <a:spLocks noChangeArrowheads="1"/>
            </p:cNvSpPr>
            <p:nvPr/>
          </p:nvSpPr>
          <p:spPr bwMode="auto">
            <a:xfrm>
              <a:off x="2970213" y="1447800"/>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708616" name="Rectangle 8"/>
            <p:cNvSpPr>
              <a:spLocks noChangeArrowheads="1"/>
            </p:cNvSpPr>
            <p:nvPr/>
          </p:nvSpPr>
          <p:spPr bwMode="auto">
            <a:xfrm>
              <a:off x="3985156" y="1447800"/>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708617" name="Rectangle 9"/>
            <p:cNvSpPr>
              <a:spLocks noChangeArrowheads="1"/>
            </p:cNvSpPr>
            <p:nvPr/>
          </p:nvSpPr>
          <p:spPr bwMode="auto">
            <a:xfrm>
              <a:off x="4932363" y="1447800"/>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708618" name="AutoShape 10"/>
            <p:cNvSpPr>
              <a:spLocks noChangeArrowheads="1"/>
            </p:cNvSpPr>
            <p:nvPr/>
          </p:nvSpPr>
          <p:spPr bwMode="auto">
            <a:xfrm>
              <a:off x="3886200" y="2058988"/>
              <a:ext cx="914400" cy="411162"/>
            </a:xfrm>
            <a:prstGeom prst="roundRect">
              <a:avLst>
                <a:gd name="adj" fmla="val 16667"/>
              </a:avLst>
            </a:prstGeom>
            <a:solidFill>
              <a:srgbClr val="F6F5BD"/>
            </a:solidFill>
            <a:ln w="12700">
              <a:solidFill>
                <a:schemeClr val="tx1"/>
              </a:solidFill>
              <a:round/>
              <a:headEnd/>
              <a:tailEnd/>
            </a:ln>
            <a:effectLst/>
          </p:spPr>
          <p:txBody>
            <a:bodyPr anchor="ctr">
              <a:spAutoFit/>
            </a:bodyPr>
            <a:lstStyle/>
            <a:p>
              <a:pPr algn="ctr"/>
              <a:r>
                <a:rPr lang="en-US" sz="1800" dirty="0">
                  <a:latin typeface="Calibri" pitchFamily="34" charset="0"/>
                </a:rPr>
                <a:t>hub</a:t>
              </a:r>
            </a:p>
          </p:txBody>
        </p:sp>
        <p:sp>
          <p:nvSpPr>
            <p:cNvPr id="708619" name="Text Box 11"/>
            <p:cNvSpPr txBox="1">
              <a:spLocks noChangeArrowheads="1"/>
            </p:cNvSpPr>
            <p:nvPr/>
          </p:nvSpPr>
          <p:spPr bwMode="auto">
            <a:xfrm>
              <a:off x="4870450" y="1857375"/>
              <a:ext cx="1098569"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100 Mb/s</a:t>
              </a:r>
            </a:p>
          </p:txBody>
        </p:sp>
        <p:sp>
          <p:nvSpPr>
            <p:cNvPr id="708620" name="Text Box 12"/>
            <p:cNvSpPr txBox="1">
              <a:spLocks noChangeArrowheads="1"/>
            </p:cNvSpPr>
            <p:nvPr/>
          </p:nvSpPr>
          <p:spPr bwMode="auto">
            <a:xfrm>
              <a:off x="2590800" y="1857375"/>
              <a:ext cx="1098569"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100 Mb/s</a:t>
              </a:r>
            </a:p>
          </p:txBody>
        </p:sp>
        <p:sp>
          <p:nvSpPr>
            <p:cNvPr id="708621" name="Text Box 13"/>
            <p:cNvSpPr txBox="1">
              <a:spLocks noChangeArrowheads="1"/>
            </p:cNvSpPr>
            <p:nvPr/>
          </p:nvSpPr>
          <p:spPr bwMode="auto">
            <a:xfrm>
              <a:off x="4927599" y="2734733"/>
              <a:ext cx="590226" cy="369332"/>
            </a:xfrm>
            <a:prstGeom prst="rect">
              <a:avLst/>
            </a:prstGeom>
            <a:noFill/>
            <a:ln w="25400">
              <a:noFill/>
              <a:miter lim="800000"/>
              <a:headEnd/>
              <a:tailEnd/>
            </a:ln>
            <a:effectLst/>
          </p:spPr>
          <p:txBody>
            <a:bodyPr wrap="none">
              <a:spAutoFit/>
            </a:bodyPr>
            <a:lstStyle/>
            <a:p>
              <a:r>
                <a:rPr lang="en-US" sz="1800" i="1" dirty="0">
                  <a:solidFill>
                    <a:srgbClr val="C00000"/>
                  </a:solidFill>
                  <a:latin typeface="Calibri" pitchFamily="34" charset="0"/>
                </a:rPr>
                <a:t>port</a:t>
              </a:r>
            </a:p>
          </p:txBody>
        </p:sp>
        <p:sp>
          <p:nvSpPr>
            <p:cNvPr id="708622" name="Line 14"/>
            <p:cNvSpPr>
              <a:spLocks noChangeShapeType="1"/>
            </p:cNvSpPr>
            <p:nvPr/>
          </p:nvSpPr>
          <p:spPr bwMode="auto">
            <a:xfrm flipH="1" flipV="1">
              <a:off x="4718880" y="2122487"/>
              <a:ext cx="267985" cy="747712"/>
            </a:xfrm>
            <a:prstGeom prst="line">
              <a:avLst/>
            </a:prstGeom>
            <a:noFill/>
            <a:ln w="28575">
              <a:solidFill>
                <a:srgbClr val="C00000"/>
              </a:solidFill>
              <a:round/>
              <a:headEnd/>
              <a:tailEnd type="triangle" w="med" len="med"/>
            </a:ln>
            <a:effectLst/>
          </p:spPr>
          <p:txBody>
            <a:bodyPr wrap="none" anchor="ctr"/>
            <a:lstStyle/>
            <a:p>
              <a:endParaRPr lang="en-US" dirty="0">
                <a:latin typeface="Calibri" pitchFamily="34" charset="0"/>
              </a:endParaRPr>
            </a:p>
          </p:txBody>
        </p:sp>
        <p:sp>
          <p:nvSpPr>
            <p:cNvPr id="17" name="Oval 16"/>
            <p:cNvSpPr/>
            <p:nvPr/>
          </p:nvSpPr>
          <p:spPr bwMode="auto">
            <a:xfrm>
              <a:off x="3908213"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sp>
          <p:nvSpPr>
            <p:cNvPr id="18" name="Oval 17"/>
            <p:cNvSpPr/>
            <p:nvPr/>
          </p:nvSpPr>
          <p:spPr bwMode="auto">
            <a:xfrm>
              <a:off x="4284134"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sp>
          <p:nvSpPr>
            <p:cNvPr id="19" name="Oval 18"/>
            <p:cNvSpPr/>
            <p:nvPr/>
          </p:nvSpPr>
          <p:spPr bwMode="auto">
            <a:xfrm>
              <a:off x="4649894"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grpSp>
      <p:sp>
        <p:nvSpPr>
          <p:cNvPr id="20" name="TextBox 19">
            <a:extLst>
              <a:ext uri="{FF2B5EF4-FFF2-40B4-BE49-F238E27FC236}">
                <a16:creationId xmlns:a16="http://schemas.microsoft.com/office/drawing/2014/main" id="{263F1E43-6EC1-D34D-A545-BAC1F1708543}"/>
              </a:ext>
            </a:extLst>
          </p:cNvPr>
          <p:cNvSpPr txBox="1"/>
          <p:nvPr/>
        </p:nvSpPr>
        <p:spPr>
          <a:xfrm>
            <a:off x="0" y="6457126"/>
            <a:ext cx="5904656" cy="246221"/>
          </a:xfrm>
          <a:prstGeom prst="rect">
            <a:avLst/>
          </a:prstGeom>
          <a:noFill/>
        </p:spPr>
        <p:txBody>
          <a:bodyPr wrap="square" rtlCol="0">
            <a:spAutoFit/>
          </a:bodyPr>
          <a:lstStyle/>
          <a:p>
            <a:r>
              <a:rPr lang="en-US" sz="1000" b="0" dirty="0">
                <a:solidFill>
                  <a:schemeClr val="bg1">
                    <a:lumMod val="50000"/>
                  </a:schemeClr>
                </a:solidFill>
                <a:latin typeface="Calibri" panose="020F0502020204030204" pitchFamily="34" charset="0"/>
                <a:cs typeface="Calibri" panose="020F0502020204030204" pitchFamily="34" charset="0"/>
              </a:rPr>
              <a:t>Ref: </a:t>
            </a:r>
            <a:r>
              <a:rPr lang="en-US" sz="1000" b="0" i="1" dirty="0">
                <a:solidFill>
                  <a:schemeClr val="bg1">
                    <a:lumMod val="50000"/>
                  </a:schemeClr>
                </a:solidFill>
                <a:latin typeface="Calibri" panose="020F0502020204030204" pitchFamily="34" charset="0"/>
                <a:cs typeface="Calibri" panose="020F0502020204030204" pitchFamily="34" charset="0"/>
              </a:rPr>
              <a:t> Bryant and </a:t>
            </a:r>
            <a:r>
              <a:rPr lang="en-US" sz="1000" b="0" i="1" dirty="0" err="1">
                <a:solidFill>
                  <a:schemeClr val="bg1">
                    <a:lumMod val="50000"/>
                  </a:schemeClr>
                </a:solidFill>
                <a:latin typeface="Calibri" panose="020F0502020204030204" pitchFamily="34" charset="0"/>
                <a:cs typeface="Calibri" panose="020F0502020204030204" pitchFamily="34" charset="0"/>
              </a:rPr>
              <a:t>O’Hallaron</a:t>
            </a:r>
            <a:r>
              <a:rPr lang="en-US" sz="1000" b="0" i="1" dirty="0">
                <a:solidFill>
                  <a:schemeClr val="bg1">
                    <a:lumMod val="50000"/>
                  </a:schemeClr>
                </a:solidFill>
                <a:latin typeface="Calibri" panose="020F0502020204030204" pitchFamily="34" charset="0"/>
                <a:cs typeface="Calibri" panose="020F0502020204030204" pitchFamily="34" charset="0"/>
              </a:rPr>
              <a:t>, Book: Computer Systems: A Programmer’s Perspective </a:t>
            </a:r>
            <a:r>
              <a:rPr lang="en-US" sz="1000" b="0" i="1" baseline="0" dirty="0">
                <a:solidFill>
                  <a:schemeClr val="bg1">
                    <a:lumMod val="50000"/>
                  </a:schemeClr>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032757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ChangeArrowheads="1"/>
          </p:cNvSpPr>
          <p:nvPr>
            <p:ph type="title"/>
          </p:nvPr>
        </p:nvSpPr>
        <p:spPr>
          <a:xfrm>
            <a:off x="379413" y="250693"/>
            <a:ext cx="3688531" cy="573087"/>
          </a:xfrm>
        </p:spPr>
        <p:txBody>
          <a:bodyPr/>
          <a:lstStyle/>
          <a:p>
            <a:r>
              <a:rPr lang="en-US" dirty="0"/>
              <a:t>Ethernet Segment </a:t>
            </a:r>
            <a:br>
              <a:rPr lang="en-US" dirty="0"/>
            </a:br>
            <a:r>
              <a:rPr lang="en-US" dirty="0"/>
              <a:t>: Switch</a:t>
            </a:r>
          </a:p>
        </p:txBody>
      </p:sp>
      <p:sp>
        <p:nvSpPr>
          <p:cNvPr id="708611" name="Rectangle 3"/>
          <p:cNvSpPr>
            <a:spLocks noGrp="1" noChangeArrowheads="1"/>
          </p:cNvSpPr>
          <p:nvPr>
            <p:ph type="body" idx="1"/>
          </p:nvPr>
        </p:nvSpPr>
        <p:spPr>
          <a:xfrm>
            <a:off x="379413" y="2466561"/>
            <a:ext cx="8307387" cy="3124200"/>
          </a:xfrm>
        </p:spPr>
        <p:txBody>
          <a:bodyPr/>
          <a:lstStyle/>
          <a:p>
            <a:pPr>
              <a:lnSpc>
                <a:spcPct val="85000"/>
              </a:lnSpc>
            </a:pPr>
            <a:r>
              <a:rPr lang="en-US" dirty="0"/>
              <a:t>Ethernet Switches avoid packet collisions by avoiding unnecessary packet broadcasts</a:t>
            </a:r>
          </a:p>
          <a:p>
            <a:pPr>
              <a:lnSpc>
                <a:spcPct val="85000"/>
              </a:lnSpc>
            </a:pPr>
            <a:r>
              <a:rPr lang="en-US" dirty="0"/>
              <a:t>Learning switches – they learn about the location of hosts </a:t>
            </a:r>
            <a:r>
              <a:rPr lang="en-US" dirty="0" err="1"/>
              <a:t>wrt</a:t>
            </a:r>
            <a:r>
              <a:rPr lang="en-US" dirty="0"/>
              <a:t> port numbers </a:t>
            </a:r>
          </a:p>
          <a:p>
            <a:pPr lvl="1">
              <a:lnSpc>
                <a:spcPct val="85000"/>
              </a:lnSpc>
            </a:pPr>
            <a:r>
              <a:rPr lang="en-US" sz="1800" dirty="0"/>
              <a:t>Host 1 is connected to port 1</a:t>
            </a:r>
          </a:p>
          <a:p>
            <a:pPr lvl="1">
              <a:lnSpc>
                <a:spcPct val="85000"/>
              </a:lnSpc>
            </a:pPr>
            <a:r>
              <a:rPr lang="en-US" sz="1800" dirty="0"/>
              <a:t>Host 2 is connected to port 2</a:t>
            </a:r>
          </a:p>
          <a:p>
            <a:pPr lvl="1">
              <a:lnSpc>
                <a:spcPct val="85000"/>
              </a:lnSpc>
            </a:pPr>
            <a:r>
              <a:rPr lang="en-US" sz="1800" dirty="0"/>
              <a:t>Host 3 is connected to port 3</a:t>
            </a:r>
          </a:p>
          <a:p>
            <a:pPr>
              <a:lnSpc>
                <a:spcPct val="85000"/>
              </a:lnSpc>
            </a:pPr>
            <a:endParaRPr lang="en-US" dirty="0"/>
          </a:p>
          <a:p>
            <a:pPr>
              <a:lnSpc>
                <a:spcPct val="85000"/>
              </a:lnSpc>
            </a:pPr>
            <a:r>
              <a:rPr lang="en-US" dirty="0"/>
              <a:t>We will study evolution of Ethernet and CSMA/CD protocol, later.</a:t>
            </a:r>
          </a:p>
        </p:txBody>
      </p:sp>
      <p:grpSp>
        <p:nvGrpSpPr>
          <p:cNvPr id="2" name="Group 1">
            <a:extLst>
              <a:ext uri="{FF2B5EF4-FFF2-40B4-BE49-F238E27FC236}">
                <a16:creationId xmlns:a16="http://schemas.microsoft.com/office/drawing/2014/main" id="{64B97149-2AD7-4D46-A1C1-51862B57CE81}"/>
              </a:ext>
            </a:extLst>
          </p:cNvPr>
          <p:cNvGrpSpPr/>
          <p:nvPr/>
        </p:nvGrpSpPr>
        <p:grpSpPr>
          <a:xfrm>
            <a:off x="4231482" y="537236"/>
            <a:ext cx="3378219" cy="1656265"/>
            <a:chOff x="2590800" y="1447800"/>
            <a:chExt cx="3378219" cy="1656265"/>
          </a:xfrm>
        </p:grpSpPr>
        <p:sp>
          <p:nvSpPr>
            <p:cNvPr id="708612" name="Line 4"/>
            <p:cNvSpPr>
              <a:spLocks noChangeShapeType="1"/>
            </p:cNvSpPr>
            <p:nvPr/>
          </p:nvSpPr>
          <p:spPr bwMode="auto">
            <a:xfrm>
              <a:off x="3305175" y="1766888"/>
              <a:ext cx="838200" cy="3810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3" name="Line 5"/>
            <p:cNvSpPr>
              <a:spLocks noChangeShapeType="1"/>
            </p:cNvSpPr>
            <p:nvPr/>
          </p:nvSpPr>
          <p:spPr bwMode="auto">
            <a:xfrm>
              <a:off x="4329643" y="1766888"/>
              <a:ext cx="0" cy="3048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4" name="Line 6"/>
            <p:cNvSpPr>
              <a:spLocks noChangeShapeType="1"/>
            </p:cNvSpPr>
            <p:nvPr/>
          </p:nvSpPr>
          <p:spPr bwMode="auto">
            <a:xfrm flipH="1">
              <a:off x="4524375" y="1766888"/>
              <a:ext cx="685800" cy="381000"/>
            </a:xfrm>
            <a:prstGeom prst="line">
              <a:avLst/>
            </a:prstGeom>
            <a:noFill/>
            <a:ln w="28575">
              <a:solidFill>
                <a:schemeClr val="tx1"/>
              </a:solidFill>
              <a:round/>
              <a:headEnd/>
              <a:tailEnd/>
            </a:ln>
            <a:effectLst/>
          </p:spPr>
          <p:txBody>
            <a:bodyPr wrap="none" anchor="ctr"/>
            <a:lstStyle/>
            <a:p>
              <a:endParaRPr lang="en-US" dirty="0">
                <a:latin typeface="Calibri" pitchFamily="34" charset="0"/>
              </a:endParaRPr>
            </a:p>
          </p:txBody>
        </p:sp>
        <p:sp>
          <p:nvSpPr>
            <p:cNvPr id="708615" name="Rectangle 7"/>
            <p:cNvSpPr>
              <a:spLocks noChangeArrowheads="1"/>
            </p:cNvSpPr>
            <p:nvPr/>
          </p:nvSpPr>
          <p:spPr bwMode="auto">
            <a:xfrm>
              <a:off x="2911703" y="1447800"/>
              <a:ext cx="717505"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host1</a:t>
              </a:r>
            </a:p>
          </p:txBody>
        </p:sp>
        <p:sp>
          <p:nvSpPr>
            <p:cNvPr id="708616" name="Rectangle 8"/>
            <p:cNvSpPr>
              <a:spLocks noChangeArrowheads="1"/>
            </p:cNvSpPr>
            <p:nvPr/>
          </p:nvSpPr>
          <p:spPr bwMode="auto">
            <a:xfrm>
              <a:off x="3926646" y="1447800"/>
              <a:ext cx="717505"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host2</a:t>
              </a:r>
            </a:p>
          </p:txBody>
        </p:sp>
        <p:sp>
          <p:nvSpPr>
            <p:cNvPr id="708617" name="Rectangle 9"/>
            <p:cNvSpPr>
              <a:spLocks noChangeArrowheads="1"/>
            </p:cNvSpPr>
            <p:nvPr/>
          </p:nvSpPr>
          <p:spPr bwMode="auto">
            <a:xfrm>
              <a:off x="4873853" y="1447800"/>
              <a:ext cx="717505"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host3</a:t>
              </a:r>
            </a:p>
          </p:txBody>
        </p:sp>
        <p:sp>
          <p:nvSpPr>
            <p:cNvPr id="708618" name="AutoShape 10"/>
            <p:cNvSpPr>
              <a:spLocks noChangeArrowheads="1"/>
            </p:cNvSpPr>
            <p:nvPr/>
          </p:nvSpPr>
          <p:spPr bwMode="auto">
            <a:xfrm>
              <a:off x="3886200" y="2058988"/>
              <a:ext cx="914400" cy="411162"/>
            </a:xfrm>
            <a:prstGeom prst="roundRect">
              <a:avLst>
                <a:gd name="adj" fmla="val 16667"/>
              </a:avLst>
            </a:prstGeom>
            <a:solidFill>
              <a:schemeClr val="accent5">
                <a:lumMod val="75000"/>
              </a:schemeClr>
            </a:solidFill>
            <a:ln w="12700">
              <a:solidFill>
                <a:schemeClr val="tx1"/>
              </a:solidFill>
              <a:round/>
              <a:headEnd/>
              <a:tailEnd/>
            </a:ln>
            <a:effectLst/>
          </p:spPr>
          <p:txBody>
            <a:bodyPr anchor="ctr">
              <a:spAutoFit/>
            </a:bodyPr>
            <a:lstStyle/>
            <a:p>
              <a:pPr algn="ctr"/>
              <a:r>
                <a:rPr lang="en-US" sz="1800" dirty="0">
                  <a:latin typeface="Calibri" pitchFamily="34" charset="0"/>
                </a:rPr>
                <a:t>Switch</a:t>
              </a:r>
            </a:p>
          </p:txBody>
        </p:sp>
        <p:sp>
          <p:nvSpPr>
            <p:cNvPr id="708619" name="Text Box 11"/>
            <p:cNvSpPr txBox="1">
              <a:spLocks noChangeArrowheads="1"/>
            </p:cNvSpPr>
            <p:nvPr/>
          </p:nvSpPr>
          <p:spPr bwMode="auto">
            <a:xfrm>
              <a:off x="4870450" y="1857375"/>
              <a:ext cx="1098569"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100 Mb/s</a:t>
              </a:r>
            </a:p>
          </p:txBody>
        </p:sp>
        <p:sp>
          <p:nvSpPr>
            <p:cNvPr id="708620" name="Text Box 12"/>
            <p:cNvSpPr txBox="1">
              <a:spLocks noChangeArrowheads="1"/>
            </p:cNvSpPr>
            <p:nvPr/>
          </p:nvSpPr>
          <p:spPr bwMode="auto">
            <a:xfrm>
              <a:off x="2590800" y="1857375"/>
              <a:ext cx="1098569"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100 Mb/s</a:t>
              </a:r>
            </a:p>
          </p:txBody>
        </p:sp>
        <p:sp>
          <p:nvSpPr>
            <p:cNvPr id="708621" name="Text Box 13"/>
            <p:cNvSpPr txBox="1">
              <a:spLocks noChangeArrowheads="1"/>
            </p:cNvSpPr>
            <p:nvPr/>
          </p:nvSpPr>
          <p:spPr bwMode="auto">
            <a:xfrm>
              <a:off x="4927599" y="2734733"/>
              <a:ext cx="590226" cy="369332"/>
            </a:xfrm>
            <a:prstGeom prst="rect">
              <a:avLst/>
            </a:prstGeom>
            <a:noFill/>
            <a:ln w="25400">
              <a:noFill/>
              <a:miter lim="800000"/>
              <a:headEnd/>
              <a:tailEnd/>
            </a:ln>
            <a:effectLst/>
          </p:spPr>
          <p:txBody>
            <a:bodyPr wrap="none">
              <a:spAutoFit/>
            </a:bodyPr>
            <a:lstStyle/>
            <a:p>
              <a:r>
                <a:rPr lang="en-US" sz="1800" i="1" dirty="0">
                  <a:solidFill>
                    <a:srgbClr val="C00000"/>
                  </a:solidFill>
                  <a:latin typeface="Calibri" pitchFamily="34" charset="0"/>
                </a:rPr>
                <a:t>port</a:t>
              </a:r>
            </a:p>
          </p:txBody>
        </p:sp>
        <p:sp>
          <p:nvSpPr>
            <p:cNvPr id="708622" name="Line 14"/>
            <p:cNvSpPr>
              <a:spLocks noChangeShapeType="1"/>
            </p:cNvSpPr>
            <p:nvPr/>
          </p:nvSpPr>
          <p:spPr bwMode="auto">
            <a:xfrm flipH="1" flipV="1">
              <a:off x="4718880" y="2122487"/>
              <a:ext cx="267985" cy="747712"/>
            </a:xfrm>
            <a:prstGeom prst="line">
              <a:avLst/>
            </a:prstGeom>
            <a:noFill/>
            <a:ln w="28575">
              <a:solidFill>
                <a:srgbClr val="C00000"/>
              </a:solidFill>
              <a:round/>
              <a:headEnd/>
              <a:tailEnd type="triangle" w="med" len="med"/>
            </a:ln>
            <a:effectLst/>
          </p:spPr>
          <p:txBody>
            <a:bodyPr wrap="none" anchor="ctr"/>
            <a:lstStyle/>
            <a:p>
              <a:endParaRPr lang="en-US" dirty="0">
                <a:latin typeface="Calibri" pitchFamily="34" charset="0"/>
              </a:endParaRPr>
            </a:p>
          </p:txBody>
        </p:sp>
        <p:sp>
          <p:nvSpPr>
            <p:cNvPr id="17" name="Oval 16"/>
            <p:cNvSpPr/>
            <p:nvPr/>
          </p:nvSpPr>
          <p:spPr bwMode="auto">
            <a:xfrm>
              <a:off x="3908213"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sp>
          <p:nvSpPr>
            <p:cNvPr id="18" name="Oval 17"/>
            <p:cNvSpPr/>
            <p:nvPr/>
          </p:nvSpPr>
          <p:spPr bwMode="auto">
            <a:xfrm>
              <a:off x="4284134"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sp>
          <p:nvSpPr>
            <p:cNvPr id="19" name="Oval 18"/>
            <p:cNvSpPr/>
            <p:nvPr/>
          </p:nvSpPr>
          <p:spPr bwMode="auto">
            <a:xfrm>
              <a:off x="4649894" y="2015068"/>
              <a:ext cx="91440" cy="91440"/>
            </a:xfrm>
            <a:prstGeom prst="ellipse">
              <a:avLst/>
            </a:prstGeom>
            <a:solidFill>
              <a:schemeClr val="tx1"/>
            </a:solidFill>
            <a:ln w="28575">
              <a:noFill/>
              <a:miter lim="800000"/>
              <a:headEnd type="none" w="med" len="med"/>
              <a:tailEnd type="none" w="med" len="med"/>
            </a:ln>
            <a:effectLst/>
          </p:spPr>
          <p:txBody>
            <a:bodyPr rtlCol="0" anchor="ctr"/>
            <a:lstStyle/>
            <a:p>
              <a:pPr algn="ctr"/>
              <a:endParaRPr lang="en-US"/>
            </a:p>
          </p:txBody>
        </p:sp>
      </p:grpSp>
      <p:sp>
        <p:nvSpPr>
          <p:cNvPr id="20" name="TextBox 19">
            <a:extLst>
              <a:ext uri="{FF2B5EF4-FFF2-40B4-BE49-F238E27FC236}">
                <a16:creationId xmlns:a16="http://schemas.microsoft.com/office/drawing/2014/main" id="{263F1E43-6EC1-D34D-A545-BAC1F1708543}"/>
              </a:ext>
            </a:extLst>
          </p:cNvPr>
          <p:cNvSpPr txBox="1"/>
          <p:nvPr/>
        </p:nvSpPr>
        <p:spPr>
          <a:xfrm>
            <a:off x="0" y="6457126"/>
            <a:ext cx="5904656" cy="246221"/>
          </a:xfrm>
          <a:prstGeom prst="rect">
            <a:avLst/>
          </a:prstGeom>
          <a:noFill/>
        </p:spPr>
        <p:txBody>
          <a:bodyPr wrap="square" rtlCol="0">
            <a:spAutoFit/>
          </a:bodyPr>
          <a:lstStyle/>
          <a:p>
            <a:r>
              <a:rPr lang="en-US" sz="1000" b="0" dirty="0">
                <a:solidFill>
                  <a:schemeClr val="bg1">
                    <a:lumMod val="50000"/>
                  </a:schemeClr>
                </a:solidFill>
                <a:latin typeface="Calibri" panose="020F0502020204030204" pitchFamily="34" charset="0"/>
                <a:cs typeface="Calibri" panose="020F0502020204030204" pitchFamily="34" charset="0"/>
              </a:rPr>
              <a:t>Ref: </a:t>
            </a:r>
            <a:r>
              <a:rPr lang="en-US" sz="1000" b="0" i="1" dirty="0">
                <a:solidFill>
                  <a:schemeClr val="bg1">
                    <a:lumMod val="50000"/>
                  </a:schemeClr>
                </a:solidFill>
                <a:latin typeface="Calibri" panose="020F0502020204030204" pitchFamily="34" charset="0"/>
                <a:cs typeface="Calibri" panose="020F0502020204030204" pitchFamily="34" charset="0"/>
              </a:rPr>
              <a:t> Bryant and </a:t>
            </a:r>
            <a:r>
              <a:rPr lang="en-US" sz="1000" b="0" i="1" dirty="0" err="1">
                <a:solidFill>
                  <a:schemeClr val="bg1">
                    <a:lumMod val="50000"/>
                  </a:schemeClr>
                </a:solidFill>
                <a:latin typeface="Calibri" panose="020F0502020204030204" pitchFamily="34" charset="0"/>
                <a:cs typeface="Calibri" panose="020F0502020204030204" pitchFamily="34" charset="0"/>
              </a:rPr>
              <a:t>O’Hallaron</a:t>
            </a:r>
            <a:r>
              <a:rPr lang="en-US" sz="1000" b="0" i="1" dirty="0">
                <a:solidFill>
                  <a:schemeClr val="bg1">
                    <a:lumMod val="50000"/>
                  </a:schemeClr>
                </a:solidFill>
                <a:latin typeface="Calibri" panose="020F0502020204030204" pitchFamily="34" charset="0"/>
                <a:cs typeface="Calibri" panose="020F0502020204030204" pitchFamily="34" charset="0"/>
              </a:rPr>
              <a:t>, Book: Computer Systems: A Programmer’s Perspective </a:t>
            </a:r>
            <a:r>
              <a:rPr lang="en-US" sz="1000" b="0" i="1" baseline="0" dirty="0">
                <a:solidFill>
                  <a:schemeClr val="bg1">
                    <a:lumMod val="50000"/>
                  </a:schemeClr>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204291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368477" y="286610"/>
            <a:ext cx="6446838" cy="573087"/>
          </a:xfrm>
        </p:spPr>
        <p:txBody>
          <a:bodyPr/>
          <a:lstStyle/>
          <a:p>
            <a:r>
              <a:rPr lang="en-US" dirty="0"/>
              <a:t>Next Level: internets</a:t>
            </a:r>
          </a:p>
        </p:txBody>
      </p:sp>
      <p:sp>
        <p:nvSpPr>
          <p:cNvPr id="681987" name="Rectangle 3"/>
          <p:cNvSpPr>
            <a:spLocks noGrp="1" noChangeArrowheads="1"/>
          </p:cNvSpPr>
          <p:nvPr>
            <p:ph type="body" idx="1"/>
          </p:nvPr>
        </p:nvSpPr>
        <p:spPr>
          <a:xfrm>
            <a:off x="379413" y="1220788"/>
            <a:ext cx="8307387" cy="1217612"/>
          </a:xfrm>
        </p:spPr>
        <p:txBody>
          <a:bodyPr/>
          <a:lstStyle/>
          <a:p>
            <a:pPr>
              <a:lnSpc>
                <a:spcPct val="85000"/>
              </a:lnSpc>
            </a:pPr>
            <a:r>
              <a:rPr lang="en-US" dirty="0"/>
              <a:t>Multiple LANs are connected by specialized computers called </a:t>
            </a:r>
            <a:r>
              <a:rPr lang="en-US" i="1" dirty="0">
                <a:solidFill>
                  <a:srgbClr val="C00000"/>
                </a:solidFill>
              </a:rPr>
              <a:t>routers</a:t>
            </a:r>
          </a:p>
          <a:p>
            <a:pPr>
              <a:lnSpc>
                <a:spcPct val="85000"/>
              </a:lnSpc>
            </a:pPr>
            <a:r>
              <a:rPr lang="en-US" dirty="0"/>
              <a:t>The connected networks are called an </a:t>
            </a:r>
            <a:r>
              <a:rPr lang="en-US" i="1" dirty="0">
                <a:solidFill>
                  <a:srgbClr val="C00000"/>
                </a:solidFill>
              </a:rPr>
              <a:t>internet – that uses TCP/IP</a:t>
            </a:r>
          </a:p>
        </p:txBody>
      </p:sp>
      <p:sp>
        <p:nvSpPr>
          <p:cNvPr id="681988" name="Line 4"/>
          <p:cNvSpPr>
            <a:spLocks noChangeShapeType="1"/>
          </p:cNvSpPr>
          <p:nvPr/>
        </p:nvSpPr>
        <p:spPr bwMode="auto">
          <a:xfrm>
            <a:off x="1032437" y="3720754"/>
            <a:ext cx="2590800" cy="0"/>
          </a:xfrm>
          <a:prstGeom prst="line">
            <a:avLst/>
          </a:prstGeom>
          <a:noFill/>
          <a:ln w="76200" cmpd="tri">
            <a:solidFill>
              <a:schemeClr val="tx1"/>
            </a:solidFill>
            <a:round/>
            <a:headEnd/>
            <a:tailEnd/>
          </a:ln>
          <a:effectLst/>
        </p:spPr>
        <p:txBody>
          <a:bodyPr wrap="none" anchor="ctr"/>
          <a:lstStyle/>
          <a:p>
            <a:endParaRPr lang="en-US" sz="1800" dirty="0">
              <a:latin typeface="Calibri" pitchFamily="34" charset="0"/>
            </a:endParaRPr>
          </a:p>
        </p:txBody>
      </p:sp>
      <p:sp>
        <p:nvSpPr>
          <p:cNvPr id="681989" name="Line 5"/>
          <p:cNvSpPr>
            <a:spLocks noChangeShapeType="1"/>
          </p:cNvSpPr>
          <p:nvPr/>
        </p:nvSpPr>
        <p:spPr bwMode="auto">
          <a:xfrm>
            <a:off x="13372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1990" name="Line 6"/>
          <p:cNvSpPr>
            <a:spLocks noChangeShapeType="1"/>
          </p:cNvSpPr>
          <p:nvPr/>
        </p:nvSpPr>
        <p:spPr bwMode="auto">
          <a:xfrm>
            <a:off x="22516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1991" name="Line 7"/>
          <p:cNvSpPr>
            <a:spLocks noChangeShapeType="1"/>
          </p:cNvSpPr>
          <p:nvPr/>
        </p:nvSpPr>
        <p:spPr bwMode="auto">
          <a:xfrm>
            <a:off x="33184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1992" name="Rectangle 8"/>
          <p:cNvSpPr>
            <a:spLocks noChangeArrowheads="1"/>
          </p:cNvSpPr>
          <p:nvPr/>
        </p:nvSpPr>
        <p:spPr bwMode="auto">
          <a:xfrm>
            <a:off x="102926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1993" name="Rectangle 9"/>
          <p:cNvSpPr>
            <a:spLocks noChangeArrowheads="1"/>
          </p:cNvSpPr>
          <p:nvPr/>
        </p:nvSpPr>
        <p:spPr bwMode="auto">
          <a:xfrm>
            <a:off x="192461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1994" name="Rectangle 10"/>
          <p:cNvSpPr>
            <a:spLocks noChangeArrowheads="1"/>
          </p:cNvSpPr>
          <p:nvPr/>
        </p:nvSpPr>
        <p:spPr bwMode="auto">
          <a:xfrm>
            <a:off x="299141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1996" name="Text Box 12"/>
          <p:cNvSpPr txBox="1">
            <a:spLocks noChangeArrowheads="1"/>
          </p:cNvSpPr>
          <p:nvPr/>
        </p:nvSpPr>
        <p:spPr bwMode="auto">
          <a:xfrm>
            <a:off x="2556437" y="3034954"/>
            <a:ext cx="367408"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a:t>
            </a:r>
          </a:p>
        </p:txBody>
      </p:sp>
      <p:sp>
        <p:nvSpPr>
          <p:cNvPr id="681997" name="Line 13"/>
          <p:cNvSpPr>
            <a:spLocks noChangeShapeType="1"/>
          </p:cNvSpPr>
          <p:nvPr/>
        </p:nvSpPr>
        <p:spPr bwMode="auto">
          <a:xfrm>
            <a:off x="5680637" y="3720754"/>
            <a:ext cx="2590800" cy="0"/>
          </a:xfrm>
          <a:prstGeom prst="line">
            <a:avLst/>
          </a:prstGeom>
          <a:noFill/>
          <a:ln w="76200" cmpd="tri">
            <a:solidFill>
              <a:schemeClr val="tx1"/>
            </a:solidFill>
            <a:round/>
            <a:headEnd/>
            <a:tailEnd/>
          </a:ln>
          <a:effectLst/>
        </p:spPr>
        <p:txBody>
          <a:bodyPr wrap="none" anchor="ctr"/>
          <a:lstStyle/>
          <a:p>
            <a:endParaRPr lang="en-US" sz="1800" dirty="0">
              <a:latin typeface="Calibri" pitchFamily="34" charset="0"/>
            </a:endParaRPr>
          </a:p>
        </p:txBody>
      </p:sp>
      <p:sp>
        <p:nvSpPr>
          <p:cNvPr id="681998" name="Line 14"/>
          <p:cNvSpPr>
            <a:spLocks noChangeShapeType="1"/>
          </p:cNvSpPr>
          <p:nvPr/>
        </p:nvSpPr>
        <p:spPr bwMode="auto">
          <a:xfrm>
            <a:off x="59854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1999" name="Line 15"/>
          <p:cNvSpPr>
            <a:spLocks noChangeShapeType="1"/>
          </p:cNvSpPr>
          <p:nvPr/>
        </p:nvSpPr>
        <p:spPr bwMode="auto">
          <a:xfrm>
            <a:off x="68998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2000" name="Line 16"/>
          <p:cNvSpPr>
            <a:spLocks noChangeShapeType="1"/>
          </p:cNvSpPr>
          <p:nvPr/>
        </p:nvSpPr>
        <p:spPr bwMode="auto">
          <a:xfrm>
            <a:off x="7966637" y="34159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2001" name="Rectangle 17"/>
          <p:cNvSpPr>
            <a:spLocks noChangeArrowheads="1"/>
          </p:cNvSpPr>
          <p:nvPr/>
        </p:nvSpPr>
        <p:spPr bwMode="auto">
          <a:xfrm>
            <a:off x="567746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2002" name="Rectangle 18"/>
          <p:cNvSpPr>
            <a:spLocks noChangeArrowheads="1"/>
          </p:cNvSpPr>
          <p:nvPr/>
        </p:nvSpPr>
        <p:spPr bwMode="auto">
          <a:xfrm>
            <a:off x="657281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2003" name="Rectangle 19"/>
          <p:cNvSpPr>
            <a:spLocks noChangeArrowheads="1"/>
          </p:cNvSpPr>
          <p:nvPr/>
        </p:nvSpPr>
        <p:spPr bwMode="auto">
          <a:xfrm>
            <a:off x="7639612" y="3111154"/>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682005" name="Text Box 21"/>
          <p:cNvSpPr txBox="1">
            <a:spLocks noChangeArrowheads="1"/>
          </p:cNvSpPr>
          <p:nvPr/>
        </p:nvSpPr>
        <p:spPr bwMode="auto">
          <a:xfrm>
            <a:off x="7204637" y="3034954"/>
            <a:ext cx="367408"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a:t>
            </a:r>
          </a:p>
        </p:txBody>
      </p:sp>
      <p:sp>
        <p:nvSpPr>
          <p:cNvPr id="682008" name="Line 24"/>
          <p:cNvSpPr>
            <a:spLocks noChangeShapeType="1"/>
          </p:cNvSpPr>
          <p:nvPr/>
        </p:nvSpPr>
        <p:spPr bwMode="auto">
          <a:xfrm>
            <a:off x="2861237" y="37207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2010" name="Line 26"/>
          <p:cNvSpPr>
            <a:spLocks noChangeShapeType="1"/>
          </p:cNvSpPr>
          <p:nvPr/>
        </p:nvSpPr>
        <p:spPr bwMode="auto">
          <a:xfrm>
            <a:off x="6518837" y="3720754"/>
            <a:ext cx="0" cy="304800"/>
          </a:xfrm>
          <a:prstGeom prst="line">
            <a:avLst/>
          </a:prstGeom>
          <a:noFill/>
          <a:ln w="12700">
            <a:solidFill>
              <a:schemeClr val="tx1"/>
            </a:solidFill>
            <a:round/>
            <a:headEnd/>
            <a:tailEnd/>
          </a:ln>
          <a:effectLst/>
        </p:spPr>
        <p:txBody>
          <a:bodyPr wrap="none" anchor="ctr"/>
          <a:lstStyle/>
          <a:p>
            <a:endParaRPr lang="en-US" sz="1800" dirty="0">
              <a:latin typeface="Calibri" pitchFamily="34" charset="0"/>
            </a:endParaRPr>
          </a:p>
        </p:txBody>
      </p:sp>
      <p:sp>
        <p:nvSpPr>
          <p:cNvPr id="682011" name="Line 27"/>
          <p:cNvSpPr>
            <a:spLocks noChangeShapeType="1"/>
          </p:cNvSpPr>
          <p:nvPr/>
        </p:nvSpPr>
        <p:spPr bwMode="auto">
          <a:xfrm>
            <a:off x="3166037" y="4202668"/>
            <a:ext cx="1219200" cy="0"/>
          </a:xfrm>
          <a:prstGeom prst="line">
            <a:avLst/>
          </a:prstGeom>
          <a:noFill/>
          <a:ln w="76200">
            <a:solidFill>
              <a:schemeClr val="tx1"/>
            </a:solidFill>
            <a:round/>
            <a:headEnd/>
            <a:tailEnd/>
          </a:ln>
          <a:effectLst/>
        </p:spPr>
        <p:txBody>
          <a:bodyPr wrap="none" anchor="ctr"/>
          <a:lstStyle/>
          <a:p>
            <a:endParaRPr lang="en-US" sz="1800" dirty="0">
              <a:latin typeface="Calibri" pitchFamily="34" charset="0"/>
            </a:endParaRPr>
          </a:p>
        </p:txBody>
      </p:sp>
      <p:sp>
        <p:nvSpPr>
          <p:cNvPr id="682012" name="Line 28"/>
          <p:cNvSpPr>
            <a:spLocks noChangeShapeType="1"/>
          </p:cNvSpPr>
          <p:nvPr/>
        </p:nvSpPr>
        <p:spPr bwMode="auto">
          <a:xfrm>
            <a:off x="4994837" y="4202668"/>
            <a:ext cx="1219200" cy="0"/>
          </a:xfrm>
          <a:prstGeom prst="line">
            <a:avLst/>
          </a:prstGeom>
          <a:noFill/>
          <a:ln w="76200">
            <a:solidFill>
              <a:schemeClr val="tx1"/>
            </a:solidFill>
            <a:round/>
            <a:headEnd/>
            <a:tailEnd/>
          </a:ln>
          <a:effectLst/>
        </p:spPr>
        <p:txBody>
          <a:bodyPr wrap="none" anchor="ctr"/>
          <a:lstStyle/>
          <a:p>
            <a:endParaRPr lang="en-US" sz="1800" dirty="0">
              <a:latin typeface="Calibri" pitchFamily="34" charset="0"/>
            </a:endParaRPr>
          </a:p>
        </p:txBody>
      </p:sp>
      <p:sp>
        <p:nvSpPr>
          <p:cNvPr id="682013" name="Text Box 29"/>
          <p:cNvSpPr txBox="1">
            <a:spLocks noChangeArrowheads="1"/>
          </p:cNvSpPr>
          <p:nvPr/>
        </p:nvSpPr>
        <p:spPr bwMode="auto">
          <a:xfrm>
            <a:off x="3443850" y="4202668"/>
            <a:ext cx="675570"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WAN</a:t>
            </a:r>
          </a:p>
        </p:txBody>
      </p:sp>
      <p:sp>
        <p:nvSpPr>
          <p:cNvPr id="682014" name="Text Box 30"/>
          <p:cNvSpPr txBox="1">
            <a:spLocks noChangeArrowheads="1"/>
          </p:cNvSpPr>
          <p:nvPr/>
        </p:nvSpPr>
        <p:spPr bwMode="auto">
          <a:xfrm>
            <a:off x="5271062" y="4202668"/>
            <a:ext cx="675570"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WAN</a:t>
            </a:r>
          </a:p>
        </p:txBody>
      </p:sp>
      <p:sp>
        <p:nvSpPr>
          <p:cNvPr id="682015" name="Text Box 31"/>
          <p:cNvSpPr txBox="1">
            <a:spLocks noChangeArrowheads="1"/>
          </p:cNvSpPr>
          <p:nvPr/>
        </p:nvSpPr>
        <p:spPr bwMode="auto">
          <a:xfrm>
            <a:off x="793341" y="5105400"/>
            <a:ext cx="8122059" cy="784830"/>
          </a:xfrm>
          <a:prstGeom prst="rect">
            <a:avLst/>
          </a:prstGeom>
          <a:noFill/>
          <a:ln w="25400">
            <a:noFill/>
            <a:miter lim="800000"/>
            <a:headEnd/>
            <a:tailEnd/>
          </a:ln>
          <a:effectLst/>
        </p:spPr>
        <p:txBody>
          <a:bodyPr wrap="square">
            <a:spAutoFit/>
          </a:bodyPr>
          <a:lstStyle/>
          <a:p>
            <a:r>
              <a:rPr lang="en-US" sz="2000" i="1" dirty="0">
                <a:solidFill>
                  <a:schemeClr val="tx1">
                    <a:lumMod val="65000"/>
                    <a:lumOff val="35000"/>
                  </a:schemeClr>
                </a:solidFill>
                <a:latin typeface="Calibri" pitchFamily="34" charset="0"/>
              </a:rPr>
              <a:t>LAN 1 and LAN 2 might be completely different, totally incompatible </a:t>
            </a:r>
          </a:p>
          <a:p>
            <a:pPr>
              <a:spcBef>
                <a:spcPts val="600"/>
              </a:spcBef>
            </a:pPr>
            <a:r>
              <a:rPr lang="en-US" sz="2000" i="1" dirty="0">
                <a:solidFill>
                  <a:schemeClr val="tx1">
                    <a:lumMod val="65000"/>
                    <a:lumOff val="35000"/>
                  </a:schemeClr>
                </a:solidFill>
                <a:latin typeface="Calibri" pitchFamily="34" charset="0"/>
              </a:rPr>
              <a:t>(e.g., Ethernet and </a:t>
            </a:r>
            <a:r>
              <a:rPr lang="en-US" sz="2000" i="1" dirty="0" err="1">
                <a:solidFill>
                  <a:schemeClr val="tx1">
                    <a:lumMod val="65000"/>
                    <a:lumOff val="35000"/>
                  </a:schemeClr>
                </a:solidFill>
                <a:latin typeface="Calibri" pitchFamily="34" charset="0"/>
              </a:rPr>
              <a:t>Wifi</a:t>
            </a:r>
            <a:r>
              <a:rPr lang="en-US" sz="2000" i="1" dirty="0">
                <a:solidFill>
                  <a:schemeClr val="tx1">
                    <a:lumMod val="65000"/>
                    <a:lumOff val="35000"/>
                  </a:schemeClr>
                </a:solidFill>
                <a:latin typeface="Calibri" pitchFamily="34" charset="0"/>
              </a:rPr>
              <a:t>, 802.11*, T1-links, DSL, …)</a:t>
            </a:r>
          </a:p>
        </p:txBody>
      </p:sp>
      <p:sp>
        <p:nvSpPr>
          <p:cNvPr id="682006" name="AutoShape 22"/>
          <p:cNvSpPr>
            <a:spLocks noChangeArrowheads="1"/>
          </p:cNvSpPr>
          <p:nvPr/>
        </p:nvSpPr>
        <p:spPr bwMode="auto">
          <a:xfrm>
            <a:off x="2480237" y="4025554"/>
            <a:ext cx="7620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800" dirty="0">
                <a:latin typeface="Calibri" pitchFamily="34" charset="0"/>
              </a:rPr>
              <a:t>router</a:t>
            </a:r>
          </a:p>
        </p:txBody>
      </p:sp>
      <p:sp>
        <p:nvSpPr>
          <p:cNvPr id="682007" name="AutoShape 23"/>
          <p:cNvSpPr>
            <a:spLocks noChangeArrowheads="1"/>
          </p:cNvSpPr>
          <p:nvPr/>
        </p:nvSpPr>
        <p:spPr bwMode="auto">
          <a:xfrm>
            <a:off x="4309037" y="4025554"/>
            <a:ext cx="7620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800" dirty="0">
                <a:latin typeface="Calibri" pitchFamily="34" charset="0"/>
              </a:rPr>
              <a:t>router</a:t>
            </a:r>
          </a:p>
        </p:txBody>
      </p:sp>
      <p:sp>
        <p:nvSpPr>
          <p:cNvPr id="682009" name="AutoShape 25"/>
          <p:cNvSpPr>
            <a:spLocks noChangeArrowheads="1"/>
          </p:cNvSpPr>
          <p:nvPr/>
        </p:nvSpPr>
        <p:spPr bwMode="auto">
          <a:xfrm>
            <a:off x="6137837" y="4025554"/>
            <a:ext cx="7620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800" dirty="0">
                <a:latin typeface="Calibri" pitchFamily="34" charset="0"/>
              </a:rPr>
              <a:t>router</a:t>
            </a:r>
          </a:p>
        </p:txBody>
      </p:sp>
      <p:sp>
        <p:nvSpPr>
          <p:cNvPr id="35" name="Text Box 29"/>
          <p:cNvSpPr txBox="1">
            <a:spLocks noChangeArrowheads="1"/>
          </p:cNvSpPr>
          <p:nvPr/>
        </p:nvSpPr>
        <p:spPr bwMode="auto">
          <a:xfrm>
            <a:off x="868002" y="3727744"/>
            <a:ext cx="691216"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LAN1</a:t>
            </a:r>
          </a:p>
        </p:txBody>
      </p:sp>
      <p:sp>
        <p:nvSpPr>
          <p:cNvPr id="36" name="Text Box 29"/>
          <p:cNvSpPr txBox="1">
            <a:spLocks noChangeArrowheads="1"/>
          </p:cNvSpPr>
          <p:nvPr/>
        </p:nvSpPr>
        <p:spPr bwMode="auto">
          <a:xfrm>
            <a:off x="7755350" y="3733800"/>
            <a:ext cx="691216" cy="369332"/>
          </a:xfrm>
          <a:prstGeom prst="rect">
            <a:avLst/>
          </a:prstGeom>
          <a:noFill/>
          <a:ln w="12700">
            <a:noFill/>
            <a:miter lim="800000"/>
            <a:headEnd/>
            <a:tailEnd/>
          </a:ln>
          <a:effectLst/>
        </p:spPr>
        <p:txBody>
          <a:bodyPr wrap="none" anchor="ctr">
            <a:spAutoFit/>
          </a:bodyPr>
          <a:lstStyle/>
          <a:p>
            <a:pPr algn="ctr"/>
            <a:r>
              <a:rPr lang="en-US" sz="1800" dirty="0">
                <a:latin typeface="Calibri" pitchFamily="34" charset="0"/>
              </a:rPr>
              <a:t>LAN2</a:t>
            </a:r>
          </a:p>
        </p:txBody>
      </p:sp>
      <p:sp>
        <p:nvSpPr>
          <p:cNvPr id="32" name="TextBox 31">
            <a:extLst>
              <a:ext uri="{FF2B5EF4-FFF2-40B4-BE49-F238E27FC236}">
                <a16:creationId xmlns:a16="http://schemas.microsoft.com/office/drawing/2014/main" id="{46FEF6CD-95C5-7046-9742-D5ED37806033}"/>
              </a:ext>
            </a:extLst>
          </p:cNvPr>
          <p:cNvSpPr txBox="1"/>
          <p:nvPr/>
        </p:nvSpPr>
        <p:spPr>
          <a:xfrm>
            <a:off x="0" y="6457126"/>
            <a:ext cx="5904656" cy="246221"/>
          </a:xfrm>
          <a:prstGeom prst="rect">
            <a:avLst/>
          </a:prstGeom>
          <a:noFill/>
        </p:spPr>
        <p:txBody>
          <a:bodyPr wrap="square" rtlCol="0">
            <a:spAutoFit/>
          </a:bodyPr>
          <a:lstStyle/>
          <a:p>
            <a:r>
              <a:rPr lang="en-US" sz="1000" b="0" dirty="0">
                <a:solidFill>
                  <a:schemeClr val="bg1">
                    <a:lumMod val="50000"/>
                  </a:schemeClr>
                </a:solidFill>
                <a:latin typeface="Calibri" panose="020F0502020204030204" pitchFamily="34" charset="0"/>
                <a:cs typeface="Calibri" panose="020F0502020204030204" pitchFamily="34" charset="0"/>
              </a:rPr>
              <a:t>Adapted from: </a:t>
            </a:r>
            <a:r>
              <a:rPr lang="en-US" sz="1000" b="0" i="1" dirty="0">
                <a:solidFill>
                  <a:schemeClr val="bg1">
                    <a:lumMod val="50000"/>
                  </a:schemeClr>
                </a:solidFill>
                <a:latin typeface="Calibri" panose="020F0502020204030204" pitchFamily="34" charset="0"/>
                <a:cs typeface="Calibri" panose="020F0502020204030204" pitchFamily="34" charset="0"/>
              </a:rPr>
              <a:t> Bryant and </a:t>
            </a:r>
            <a:r>
              <a:rPr lang="en-US" sz="1000" b="0" i="1" dirty="0" err="1">
                <a:solidFill>
                  <a:schemeClr val="bg1">
                    <a:lumMod val="50000"/>
                  </a:schemeClr>
                </a:solidFill>
                <a:latin typeface="Calibri" panose="020F0502020204030204" pitchFamily="34" charset="0"/>
                <a:cs typeface="Calibri" panose="020F0502020204030204" pitchFamily="34" charset="0"/>
              </a:rPr>
              <a:t>O’Hallaron</a:t>
            </a:r>
            <a:r>
              <a:rPr lang="en-US" sz="1000" b="0" i="1" dirty="0">
                <a:solidFill>
                  <a:schemeClr val="bg1">
                    <a:lumMod val="50000"/>
                  </a:schemeClr>
                </a:solidFill>
                <a:latin typeface="Calibri" panose="020F0502020204030204" pitchFamily="34" charset="0"/>
                <a:cs typeface="Calibri" panose="020F0502020204030204" pitchFamily="34" charset="0"/>
              </a:rPr>
              <a:t>, Book: Computer Systems: A Programmer’s Perspective </a:t>
            </a:r>
            <a:r>
              <a:rPr lang="en-US" sz="1000" b="0" i="1" baseline="0" dirty="0">
                <a:solidFill>
                  <a:schemeClr val="bg1">
                    <a:lumMod val="50000"/>
                  </a:schemeClr>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13061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4" name="Rectangle 4"/>
          <p:cNvSpPr>
            <a:spLocks noGrp="1" noChangeArrowheads="1"/>
          </p:cNvSpPr>
          <p:nvPr>
            <p:ph type="title"/>
          </p:nvPr>
        </p:nvSpPr>
        <p:spPr/>
        <p:txBody>
          <a:bodyPr/>
          <a:lstStyle/>
          <a:p>
            <a:r>
              <a:rPr lang="en-US" dirty="0"/>
              <a:t>Logical Structure of an internet</a:t>
            </a:r>
          </a:p>
        </p:txBody>
      </p:sp>
      <p:sp>
        <p:nvSpPr>
          <p:cNvPr id="721925" name="Rectangle 5"/>
          <p:cNvSpPr>
            <a:spLocks noGrp="1" noChangeArrowheads="1"/>
          </p:cNvSpPr>
          <p:nvPr>
            <p:ph type="body" idx="1"/>
          </p:nvPr>
        </p:nvSpPr>
        <p:spPr>
          <a:xfrm>
            <a:off x="290513" y="4038600"/>
            <a:ext cx="8307387" cy="2101850"/>
          </a:xfrm>
        </p:spPr>
        <p:txBody>
          <a:bodyPr/>
          <a:lstStyle/>
          <a:p>
            <a:r>
              <a:rPr lang="en-US" dirty="0"/>
              <a:t>Ad hoc interconnection of networks</a:t>
            </a:r>
          </a:p>
          <a:p>
            <a:pPr lvl="1"/>
            <a:r>
              <a:rPr lang="en-US" dirty="0"/>
              <a:t>No particular topology</a:t>
            </a:r>
          </a:p>
          <a:p>
            <a:pPr lvl="1"/>
            <a:r>
              <a:rPr lang="en-US" dirty="0"/>
              <a:t>Vastly different router &amp; link capacities</a:t>
            </a:r>
          </a:p>
          <a:p>
            <a:r>
              <a:rPr lang="en-US" dirty="0"/>
              <a:t>Send packets from source to destination by hopping through networks</a:t>
            </a:r>
          </a:p>
          <a:p>
            <a:pPr lvl="1"/>
            <a:r>
              <a:rPr lang="en-US" dirty="0"/>
              <a:t>Different packets may take different routes</a:t>
            </a:r>
          </a:p>
          <a:p>
            <a:pPr lvl="1"/>
            <a:r>
              <a:rPr lang="en-US" dirty="0"/>
              <a:t>Routing protocols: BGP, OSPF, IS-IS</a:t>
            </a:r>
          </a:p>
        </p:txBody>
      </p:sp>
      <p:sp>
        <p:nvSpPr>
          <p:cNvPr id="23" name="Oval 22"/>
          <p:cNvSpPr/>
          <p:nvPr/>
        </p:nvSpPr>
        <p:spPr bwMode="auto">
          <a:xfrm>
            <a:off x="533400" y="1524000"/>
            <a:ext cx="3505200" cy="11430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4" name="Oval 23"/>
          <p:cNvSpPr/>
          <p:nvPr/>
        </p:nvSpPr>
        <p:spPr bwMode="auto">
          <a:xfrm>
            <a:off x="1905000" y="2667000"/>
            <a:ext cx="6234580" cy="11430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5" name="Oval 24"/>
          <p:cNvSpPr/>
          <p:nvPr/>
        </p:nvSpPr>
        <p:spPr bwMode="auto">
          <a:xfrm>
            <a:off x="4724400" y="1219200"/>
            <a:ext cx="3505200" cy="11430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6" name="Oval 25"/>
          <p:cNvSpPr/>
          <p:nvPr/>
        </p:nvSpPr>
        <p:spPr bwMode="auto">
          <a:xfrm>
            <a:off x="2590800" y="1371600"/>
            <a:ext cx="3505200" cy="11430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7" name="Oval 26"/>
          <p:cNvSpPr/>
          <p:nvPr/>
        </p:nvSpPr>
        <p:spPr bwMode="auto">
          <a:xfrm>
            <a:off x="1219200" y="2133600"/>
            <a:ext cx="1981200" cy="14478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8" name="Oval 27"/>
          <p:cNvSpPr/>
          <p:nvPr/>
        </p:nvSpPr>
        <p:spPr bwMode="auto">
          <a:xfrm>
            <a:off x="6096000" y="1676400"/>
            <a:ext cx="990600" cy="1905000"/>
          </a:xfrm>
          <a:prstGeom prst="ellipse">
            <a:avLst/>
          </a:prstGeom>
          <a:solidFill>
            <a:srgbClr val="E6E6E6">
              <a:alpha val="50196"/>
            </a:srgbClr>
          </a:solidFill>
          <a:ln w="12700">
            <a:solidFill>
              <a:schemeClr val="tx1"/>
            </a:solidFill>
            <a:round/>
            <a:headEnd/>
            <a:tailEnd type="triangle" w="med" len="med"/>
          </a:ln>
          <a:effectLst/>
        </p:spPr>
        <p:txBody>
          <a:bodyPr wrap="none" rtlCol="0" anchor="ctr"/>
          <a:lstStyle/>
          <a:p>
            <a:pPr algn="ctr"/>
            <a:endParaRPr lang="en-US" dirty="0">
              <a:latin typeface="Calibri" pitchFamily="34" charset="0"/>
            </a:endParaRPr>
          </a:p>
        </p:txBody>
      </p:sp>
      <p:sp>
        <p:nvSpPr>
          <p:cNvPr id="22" name="AutoShape 15"/>
          <p:cNvSpPr>
            <a:spLocks noChangeArrowheads="1"/>
          </p:cNvSpPr>
          <p:nvPr/>
        </p:nvSpPr>
        <p:spPr bwMode="auto">
          <a:xfrm>
            <a:off x="1841500" y="22225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29" name="AutoShape 15"/>
          <p:cNvSpPr>
            <a:spLocks noChangeArrowheads="1"/>
          </p:cNvSpPr>
          <p:nvPr/>
        </p:nvSpPr>
        <p:spPr bwMode="auto">
          <a:xfrm>
            <a:off x="2273300" y="29845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30" name="AutoShape 15"/>
          <p:cNvSpPr>
            <a:spLocks noChangeArrowheads="1"/>
          </p:cNvSpPr>
          <p:nvPr/>
        </p:nvSpPr>
        <p:spPr bwMode="auto">
          <a:xfrm>
            <a:off x="3048000" y="18288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31" name="AutoShape 15"/>
          <p:cNvSpPr>
            <a:spLocks noChangeArrowheads="1"/>
          </p:cNvSpPr>
          <p:nvPr/>
        </p:nvSpPr>
        <p:spPr bwMode="auto">
          <a:xfrm>
            <a:off x="5105400" y="16764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32" name="AutoShape 15"/>
          <p:cNvSpPr>
            <a:spLocks noChangeArrowheads="1"/>
          </p:cNvSpPr>
          <p:nvPr/>
        </p:nvSpPr>
        <p:spPr bwMode="auto">
          <a:xfrm>
            <a:off x="6273800" y="28956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33" name="AutoShape 15"/>
          <p:cNvSpPr>
            <a:spLocks noChangeArrowheads="1"/>
          </p:cNvSpPr>
          <p:nvPr/>
        </p:nvSpPr>
        <p:spPr bwMode="auto">
          <a:xfrm>
            <a:off x="6286500" y="1905000"/>
            <a:ext cx="609600" cy="381000"/>
          </a:xfrm>
          <a:prstGeom prst="roundRect">
            <a:avLst>
              <a:gd name="adj" fmla="val 16667"/>
            </a:avLst>
          </a:prstGeom>
          <a:solidFill>
            <a:srgbClr val="F1C7C7"/>
          </a:solidFill>
          <a:ln w="12700">
            <a:solidFill>
              <a:schemeClr val="tx1"/>
            </a:solidFill>
            <a:round/>
            <a:headEnd/>
            <a:tailEnd/>
          </a:ln>
          <a:effectLst/>
        </p:spPr>
        <p:txBody>
          <a:bodyPr wrap="none" anchor="ctr"/>
          <a:lstStyle/>
          <a:p>
            <a:pPr algn="ctr"/>
            <a:r>
              <a:rPr lang="en-US" sz="1400" dirty="0">
                <a:latin typeface="Calibri" pitchFamily="34" charset="0"/>
              </a:rPr>
              <a:t>router</a:t>
            </a:r>
          </a:p>
        </p:txBody>
      </p:sp>
      <p:sp>
        <p:nvSpPr>
          <p:cNvPr id="21" name="Rectangle 11"/>
          <p:cNvSpPr>
            <a:spLocks noChangeArrowheads="1"/>
          </p:cNvSpPr>
          <p:nvPr/>
        </p:nvSpPr>
        <p:spPr bwMode="auto">
          <a:xfrm>
            <a:off x="7162800" y="1535668"/>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20" name="Rectangle 10"/>
          <p:cNvSpPr>
            <a:spLocks noChangeArrowheads="1"/>
          </p:cNvSpPr>
          <p:nvPr/>
        </p:nvSpPr>
        <p:spPr bwMode="auto">
          <a:xfrm>
            <a:off x="946710" y="1803400"/>
            <a:ext cx="600484" cy="369332"/>
          </a:xfrm>
          <a:prstGeom prst="rect">
            <a:avLst/>
          </a:prstGeom>
          <a:solidFill>
            <a:schemeClr val="accent2">
              <a:lumMod val="20000"/>
              <a:lumOff val="80000"/>
            </a:schemeClr>
          </a:solidFill>
          <a:ln w="12700">
            <a:solidFill>
              <a:schemeClr val="tx1"/>
            </a:solidFill>
            <a:miter lim="800000"/>
            <a:headEnd/>
            <a:tailEnd/>
          </a:ln>
          <a:effectLst/>
        </p:spPr>
        <p:txBody>
          <a:bodyPr wrap="none" anchor="ctr">
            <a:spAutoFit/>
          </a:bodyPr>
          <a:lstStyle/>
          <a:p>
            <a:pPr algn="ctr"/>
            <a:r>
              <a:rPr lang="en-US" sz="1800" dirty="0">
                <a:latin typeface="Calibri" pitchFamily="34" charset="0"/>
              </a:rPr>
              <a:t>host</a:t>
            </a:r>
          </a:p>
        </p:txBody>
      </p:sp>
      <p:sp>
        <p:nvSpPr>
          <p:cNvPr id="34" name="Freeform 33"/>
          <p:cNvSpPr/>
          <p:nvPr/>
        </p:nvSpPr>
        <p:spPr bwMode="auto">
          <a:xfrm>
            <a:off x="1553633" y="2006600"/>
            <a:ext cx="287867" cy="520700"/>
          </a:xfrm>
          <a:custGeom>
            <a:avLst/>
            <a:gdLst>
              <a:gd name="connsiteX0" fmla="*/ 8467 w 275167"/>
              <a:gd name="connsiteY0" fmla="*/ 0 h 520700"/>
              <a:gd name="connsiteX1" fmla="*/ 224367 w 275167"/>
              <a:gd name="connsiteY1" fmla="*/ 38100 h 520700"/>
              <a:gd name="connsiteX2" fmla="*/ 8467 w 275167"/>
              <a:gd name="connsiteY2" fmla="*/ 457200 h 520700"/>
              <a:gd name="connsiteX3" fmla="*/ 275167 w 275167"/>
              <a:gd name="connsiteY3" fmla="*/ 419100 h 520700"/>
            </a:gdLst>
            <a:ahLst/>
            <a:cxnLst>
              <a:cxn ang="0">
                <a:pos x="connsiteX0" y="connsiteY0"/>
              </a:cxn>
              <a:cxn ang="0">
                <a:pos x="connsiteX1" y="connsiteY1"/>
              </a:cxn>
              <a:cxn ang="0">
                <a:pos x="connsiteX2" y="connsiteY2"/>
              </a:cxn>
              <a:cxn ang="0">
                <a:pos x="connsiteX3" y="connsiteY3"/>
              </a:cxn>
            </a:cxnLst>
            <a:rect l="l" t="t" r="r" b="b"/>
            <a:pathLst>
              <a:path w="275167" h="520700">
                <a:moveTo>
                  <a:pt x="8467" y="0"/>
                </a:moveTo>
                <a:lnTo>
                  <a:pt x="224367" y="38100"/>
                </a:lnTo>
                <a:cubicBezTo>
                  <a:pt x="224367" y="114300"/>
                  <a:pt x="0" y="393700"/>
                  <a:pt x="8467" y="457200"/>
                </a:cubicBezTo>
                <a:cubicBezTo>
                  <a:pt x="16934" y="520700"/>
                  <a:pt x="146050" y="469900"/>
                  <a:pt x="275167" y="419100"/>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35" name="Freeform 34"/>
          <p:cNvSpPr/>
          <p:nvPr/>
        </p:nvSpPr>
        <p:spPr bwMode="auto">
          <a:xfrm>
            <a:off x="1562100" y="1693333"/>
            <a:ext cx="1485900" cy="338667"/>
          </a:xfrm>
          <a:custGeom>
            <a:avLst/>
            <a:gdLst>
              <a:gd name="connsiteX0" fmla="*/ 0 w 1485900"/>
              <a:gd name="connsiteY0" fmla="*/ 313267 h 338667"/>
              <a:gd name="connsiteX1" fmla="*/ 596900 w 1485900"/>
              <a:gd name="connsiteY1" fmla="*/ 8467 h 338667"/>
              <a:gd name="connsiteX2" fmla="*/ 850900 w 1485900"/>
              <a:gd name="connsiteY2" fmla="*/ 262467 h 338667"/>
              <a:gd name="connsiteX3" fmla="*/ 1485900 w 1485900"/>
              <a:gd name="connsiteY3" fmla="*/ 338667 h 338667"/>
            </a:gdLst>
            <a:ahLst/>
            <a:cxnLst>
              <a:cxn ang="0">
                <a:pos x="connsiteX0" y="connsiteY0"/>
              </a:cxn>
              <a:cxn ang="0">
                <a:pos x="connsiteX1" y="connsiteY1"/>
              </a:cxn>
              <a:cxn ang="0">
                <a:pos x="connsiteX2" y="connsiteY2"/>
              </a:cxn>
              <a:cxn ang="0">
                <a:pos x="connsiteX3" y="connsiteY3"/>
              </a:cxn>
            </a:cxnLst>
            <a:rect l="l" t="t" r="r" b="b"/>
            <a:pathLst>
              <a:path w="1485900" h="338667">
                <a:moveTo>
                  <a:pt x="0" y="313267"/>
                </a:moveTo>
                <a:cubicBezTo>
                  <a:pt x="227541" y="165100"/>
                  <a:pt x="455083" y="16934"/>
                  <a:pt x="596900" y="8467"/>
                </a:cubicBezTo>
                <a:cubicBezTo>
                  <a:pt x="738717" y="0"/>
                  <a:pt x="702733" y="207434"/>
                  <a:pt x="850900" y="262467"/>
                </a:cubicBezTo>
                <a:cubicBezTo>
                  <a:pt x="999067" y="317500"/>
                  <a:pt x="1242483" y="328083"/>
                  <a:pt x="1485900" y="338667"/>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36" name="Freeform 35"/>
          <p:cNvSpPr/>
          <p:nvPr/>
        </p:nvSpPr>
        <p:spPr bwMode="auto">
          <a:xfrm>
            <a:off x="2146300" y="2590800"/>
            <a:ext cx="444500" cy="406400"/>
          </a:xfrm>
          <a:custGeom>
            <a:avLst/>
            <a:gdLst>
              <a:gd name="connsiteX0" fmla="*/ 0 w 444500"/>
              <a:gd name="connsiteY0" fmla="*/ 0 h 406400"/>
              <a:gd name="connsiteX1" fmla="*/ 190500 w 444500"/>
              <a:gd name="connsiteY1" fmla="*/ 228600 h 406400"/>
              <a:gd name="connsiteX2" fmla="*/ 444500 w 444500"/>
              <a:gd name="connsiteY2" fmla="*/ 406400 h 406400"/>
            </a:gdLst>
            <a:ahLst/>
            <a:cxnLst>
              <a:cxn ang="0">
                <a:pos x="connsiteX0" y="connsiteY0"/>
              </a:cxn>
              <a:cxn ang="0">
                <a:pos x="connsiteX1" y="connsiteY1"/>
              </a:cxn>
              <a:cxn ang="0">
                <a:pos x="connsiteX2" y="connsiteY2"/>
              </a:cxn>
            </a:cxnLst>
            <a:rect l="l" t="t" r="r" b="b"/>
            <a:pathLst>
              <a:path w="444500" h="406400">
                <a:moveTo>
                  <a:pt x="0" y="0"/>
                </a:moveTo>
                <a:cubicBezTo>
                  <a:pt x="58208" y="80433"/>
                  <a:pt x="116417" y="160867"/>
                  <a:pt x="190500" y="228600"/>
                </a:cubicBezTo>
                <a:cubicBezTo>
                  <a:pt x="264583" y="296333"/>
                  <a:pt x="354541" y="351366"/>
                  <a:pt x="444500" y="406400"/>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37" name="Freeform 36"/>
          <p:cNvSpPr/>
          <p:nvPr/>
        </p:nvSpPr>
        <p:spPr bwMode="auto">
          <a:xfrm>
            <a:off x="3670300" y="1748367"/>
            <a:ext cx="1435100" cy="463550"/>
          </a:xfrm>
          <a:custGeom>
            <a:avLst/>
            <a:gdLst>
              <a:gd name="connsiteX0" fmla="*/ 0 w 1435100"/>
              <a:gd name="connsiteY0" fmla="*/ 270933 h 463550"/>
              <a:gd name="connsiteX1" fmla="*/ 355600 w 1435100"/>
              <a:gd name="connsiteY1" fmla="*/ 42333 h 463550"/>
              <a:gd name="connsiteX2" fmla="*/ 812800 w 1435100"/>
              <a:gd name="connsiteY2" fmla="*/ 461433 h 463550"/>
              <a:gd name="connsiteX3" fmla="*/ 1193800 w 1435100"/>
              <a:gd name="connsiteY3" fmla="*/ 55033 h 463550"/>
              <a:gd name="connsiteX4" fmla="*/ 1435100 w 1435100"/>
              <a:gd name="connsiteY4" fmla="*/ 131233 h 46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100" h="463550">
                <a:moveTo>
                  <a:pt x="0" y="270933"/>
                </a:moveTo>
                <a:cubicBezTo>
                  <a:pt x="110066" y="140758"/>
                  <a:pt x="220133" y="10583"/>
                  <a:pt x="355600" y="42333"/>
                </a:cubicBezTo>
                <a:cubicBezTo>
                  <a:pt x="491067" y="74083"/>
                  <a:pt x="673100" y="459316"/>
                  <a:pt x="812800" y="461433"/>
                </a:cubicBezTo>
                <a:cubicBezTo>
                  <a:pt x="952500" y="463550"/>
                  <a:pt x="1090083" y="110066"/>
                  <a:pt x="1193800" y="55033"/>
                </a:cubicBezTo>
                <a:cubicBezTo>
                  <a:pt x="1297517" y="0"/>
                  <a:pt x="1366308" y="65616"/>
                  <a:pt x="1435100" y="131233"/>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38" name="Freeform 37"/>
          <p:cNvSpPr/>
          <p:nvPr/>
        </p:nvSpPr>
        <p:spPr bwMode="auto">
          <a:xfrm>
            <a:off x="5715000" y="1375833"/>
            <a:ext cx="1435100" cy="478367"/>
          </a:xfrm>
          <a:custGeom>
            <a:avLst/>
            <a:gdLst>
              <a:gd name="connsiteX0" fmla="*/ 0 w 1435100"/>
              <a:gd name="connsiteY0" fmla="*/ 478367 h 478367"/>
              <a:gd name="connsiteX1" fmla="*/ 774700 w 1435100"/>
              <a:gd name="connsiteY1" fmla="*/ 21167 h 478367"/>
              <a:gd name="connsiteX2" fmla="*/ 1435100 w 1435100"/>
              <a:gd name="connsiteY2" fmla="*/ 351367 h 478367"/>
            </a:gdLst>
            <a:ahLst/>
            <a:cxnLst>
              <a:cxn ang="0">
                <a:pos x="connsiteX0" y="connsiteY0"/>
              </a:cxn>
              <a:cxn ang="0">
                <a:pos x="connsiteX1" y="connsiteY1"/>
              </a:cxn>
              <a:cxn ang="0">
                <a:pos x="connsiteX2" y="connsiteY2"/>
              </a:cxn>
            </a:cxnLst>
            <a:rect l="l" t="t" r="r" b="b"/>
            <a:pathLst>
              <a:path w="1435100" h="478367">
                <a:moveTo>
                  <a:pt x="0" y="478367"/>
                </a:moveTo>
                <a:cubicBezTo>
                  <a:pt x="267758" y="260350"/>
                  <a:pt x="535517" y="42334"/>
                  <a:pt x="774700" y="21167"/>
                </a:cubicBezTo>
                <a:cubicBezTo>
                  <a:pt x="1013883" y="0"/>
                  <a:pt x="1224491" y="175683"/>
                  <a:pt x="1435100" y="351367"/>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39" name="Freeform 38"/>
          <p:cNvSpPr/>
          <p:nvPr/>
        </p:nvSpPr>
        <p:spPr bwMode="auto">
          <a:xfrm>
            <a:off x="2895600" y="2865967"/>
            <a:ext cx="3378200" cy="728133"/>
          </a:xfrm>
          <a:custGeom>
            <a:avLst/>
            <a:gdLst>
              <a:gd name="connsiteX0" fmla="*/ 0 w 3378200"/>
              <a:gd name="connsiteY0" fmla="*/ 321733 h 728133"/>
              <a:gd name="connsiteX1" fmla="*/ 711200 w 3378200"/>
              <a:gd name="connsiteY1" fmla="*/ 194733 h 728133"/>
              <a:gd name="connsiteX2" fmla="*/ 914400 w 3378200"/>
              <a:gd name="connsiteY2" fmla="*/ 702733 h 728133"/>
              <a:gd name="connsiteX3" fmla="*/ 1638300 w 3378200"/>
              <a:gd name="connsiteY3" fmla="*/ 42333 h 728133"/>
              <a:gd name="connsiteX4" fmla="*/ 1981200 w 3378200"/>
              <a:gd name="connsiteY4" fmla="*/ 448733 h 728133"/>
              <a:gd name="connsiteX5" fmla="*/ 3378200 w 3378200"/>
              <a:gd name="connsiteY5" fmla="*/ 232833 h 7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8200" h="728133">
                <a:moveTo>
                  <a:pt x="0" y="321733"/>
                </a:moveTo>
                <a:cubicBezTo>
                  <a:pt x="279400" y="226483"/>
                  <a:pt x="558800" y="131233"/>
                  <a:pt x="711200" y="194733"/>
                </a:cubicBezTo>
                <a:cubicBezTo>
                  <a:pt x="863600" y="258233"/>
                  <a:pt x="759883" y="728133"/>
                  <a:pt x="914400" y="702733"/>
                </a:cubicBezTo>
                <a:cubicBezTo>
                  <a:pt x="1068917" y="677333"/>
                  <a:pt x="1460500" y="84666"/>
                  <a:pt x="1638300" y="42333"/>
                </a:cubicBezTo>
                <a:cubicBezTo>
                  <a:pt x="1816100" y="0"/>
                  <a:pt x="1691217" y="416983"/>
                  <a:pt x="1981200" y="448733"/>
                </a:cubicBezTo>
                <a:cubicBezTo>
                  <a:pt x="2271183" y="480483"/>
                  <a:pt x="2824691" y="356658"/>
                  <a:pt x="3378200" y="232833"/>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40" name="Freeform 39"/>
          <p:cNvSpPr/>
          <p:nvPr/>
        </p:nvSpPr>
        <p:spPr bwMode="auto">
          <a:xfrm>
            <a:off x="6565900" y="2281766"/>
            <a:ext cx="131233" cy="609600"/>
          </a:xfrm>
          <a:custGeom>
            <a:avLst/>
            <a:gdLst>
              <a:gd name="connsiteX0" fmla="*/ 0 w 131233"/>
              <a:gd name="connsiteY0" fmla="*/ 609600 h 609600"/>
              <a:gd name="connsiteX1" fmla="*/ 127000 w 131233"/>
              <a:gd name="connsiteY1" fmla="*/ 342900 h 609600"/>
              <a:gd name="connsiteX2" fmla="*/ 25400 w 131233"/>
              <a:gd name="connsiteY2" fmla="*/ 0 h 609600"/>
            </a:gdLst>
            <a:ahLst/>
            <a:cxnLst>
              <a:cxn ang="0">
                <a:pos x="connsiteX0" y="connsiteY0"/>
              </a:cxn>
              <a:cxn ang="0">
                <a:pos x="connsiteX1" y="connsiteY1"/>
              </a:cxn>
              <a:cxn ang="0">
                <a:pos x="connsiteX2" y="connsiteY2"/>
              </a:cxn>
            </a:cxnLst>
            <a:rect l="l" t="t" r="r" b="b"/>
            <a:pathLst>
              <a:path w="131233" h="609600">
                <a:moveTo>
                  <a:pt x="0" y="609600"/>
                </a:moveTo>
                <a:cubicBezTo>
                  <a:pt x="61383" y="527050"/>
                  <a:pt x="122767" y="444500"/>
                  <a:pt x="127000" y="342900"/>
                </a:cubicBezTo>
                <a:cubicBezTo>
                  <a:pt x="131233" y="241300"/>
                  <a:pt x="78316" y="120650"/>
                  <a:pt x="25400" y="0"/>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
        <p:nvSpPr>
          <p:cNvPr id="41" name="Freeform 40"/>
          <p:cNvSpPr/>
          <p:nvPr/>
        </p:nvSpPr>
        <p:spPr bwMode="auto">
          <a:xfrm>
            <a:off x="6896100" y="1752600"/>
            <a:ext cx="254000" cy="355600"/>
          </a:xfrm>
          <a:custGeom>
            <a:avLst/>
            <a:gdLst>
              <a:gd name="connsiteX0" fmla="*/ 0 w 254000"/>
              <a:gd name="connsiteY0" fmla="*/ 355600 h 355600"/>
              <a:gd name="connsiteX1" fmla="*/ 152400 w 254000"/>
              <a:gd name="connsiteY1" fmla="*/ 228600 h 355600"/>
              <a:gd name="connsiteX2" fmla="*/ 76200 w 254000"/>
              <a:gd name="connsiteY2" fmla="*/ 38100 h 355600"/>
              <a:gd name="connsiteX3" fmla="*/ 254000 w 254000"/>
              <a:gd name="connsiteY3" fmla="*/ 0 h 355600"/>
            </a:gdLst>
            <a:ahLst/>
            <a:cxnLst>
              <a:cxn ang="0">
                <a:pos x="connsiteX0" y="connsiteY0"/>
              </a:cxn>
              <a:cxn ang="0">
                <a:pos x="connsiteX1" y="connsiteY1"/>
              </a:cxn>
              <a:cxn ang="0">
                <a:pos x="connsiteX2" y="connsiteY2"/>
              </a:cxn>
              <a:cxn ang="0">
                <a:pos x="connsiteX3" y="connsiteY3"/>
              </a:cxn>
            </a:cxnLst>
            <a:rect l="l" t="t" r="r" b="b"/>
            <a:pathLst>
              <a:path w="254000" h="355600">
                <a:moveTo>
                  <a:pt x="0" y="355600"/>
                </a:moveTo>
                <a:cubicBezTo>
                  <a:pt x="69850" y="318558"/>
                  <a:pt x="139700" y="281517"/>
                  <a:pt x="152400" y="228600"/>
                </a:cubicBezTo>
                <a:cubicBezTo>
                  <a:pt x="165100" y="175683"/>
                  <a:pt x="59267" y="76200"/>
                  <a:pt x="76200" y="38100"/>
                </a:cubicBezTo>
                <a:cubicBezTo>
                  <a:pt x="93133" y="0"/>
                  <a:pt x="173566" y="0"/>
                  <a:pt x="254000" y="0"/>
                </a:cubicBezTo>
              </a:path>
            </a:pathLst>
          </a:custGeom>
          <a:noFill/>
          <a:ln w="28575">
            <a:solidFill>
              <a:srgbClr val="C00000"/>
            </a:solidFill>
            <a:miter lim="800000"/>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4879901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188913"/>
            <a:ext cx="7704980" cy="647700"/>
          </a:xfrm>
        </p:spPr>
        <p:txBody>
          <a:bodyPr/>
          <a:lstStyle/>
          <a:p>
            <a:r>
              <a:rPr lang="en-US" dirty="0"/>
              <a:t>Computer and Communication Era begins</a:t>
            </a:r>
          </a:p>
        </p:txBody>
      </p:sp>
      <p:sp>
        <p:nvSpPr>
          <p:cNvPr id="3" name="Content Placeholder 2"/>
          <p:cNvSpPr>
            <a:spLocks noGrp="1"/>
          </p:cNvSpPr>
          <p:nvPr>
            <p:ph idx="1"/>
          </p:nvPr>
        </p:nvSpPr>
        <p:spPr>
          <a:xfrm>
            <a:off x="360363" y="1034368"/>
            <a:ext cx="8386763" cy="2538648"/>
          </a:xfrm>
        </p:spPr>
        <p:txBody>
          <a:bodyPr/>
          <a:lstStyle/>
          <a:p>
            <a:r>
              <a:rPr lang="en-US" dirty="0"/>
              <a:t>Great combination: Computing and Communication</a:t>
            </a:r>
          </a:p>
          <a:p>
            <a:pPr lvl="1"/>
            <a:r>
              <a:rPr lang="en-US" dirty="0"/>
              <a:t>Computer Networks </a:t>
            </a:r>
          </a:p>
          <a:p>
            <a:pPr lvl="2"/>
            <a:r>
              <a:rPr lang="en-US" dirty="0" err="1"/>
              <a:t>Wireline</a:t>
            </a:r>
            <a:endParaRPr lang="en-US" dirty="0"/>
          </a:p>
          <a:p>
            <a:pPr lvl="2"/>
            <a:r>
              <a:rPr lang="en-US" dirty="0"/>
              <a:t>Wireless</a:t>
            </a:r>
          </a:p>
          <a:p>
            <a:pPr marL="457200" lvl="1" indent="0">
              <a:buNone/>
            </a:pPr>
            <a:endParaRPr lang="en-US" dirty="0"/>
          </a:p>
          <a:p>
            <a:pPr lvl="1"/>
            <a:endParaRPr lang="en-US" dirty="0"/>
          </a:p>
        </p:txBody>
      </p:sp>
      <p:sp>
        <p:nvSpPr>
          <p:cNvPr id="4" name="Oval 3">
            <a:extLst>
              <a:ext uri="{FF2B5EF4-FFF2-40B4-BE49-F238E27FC236}">
                <a16:creationId xmlns:a16="http://schemas.microsoft.com/office/drawing/2014/main" id="{4C538DB0-A289-E64D-84F2-F3BC4ACEFD2D}"/>
              </a:ext>
            </a:extLst>
          </p:cNvPr>
          <p:cNvSpPr/>
          <p:nvPr/>
        </p:nvSpPr>
        <p:spPr bwMode="auto">
          <a:xfrm>
            <a:off x="360363" y="4005064"/>
            <a:ext cx="3275533" cy="1656184"/>
          </a:xfrm>
          <a:prstGeom prst="ellipse">
            <a:avLst/>
          </a:prstGeom>
          <a:ln>
            <a:headEnd type="none" w="med" len="med"/>
            <a:tailEnd type="triangl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solidFill>
                <a:schemeClr val="tx1"/>
              </a:solidFill>
              <a:latin typeface="Arial Narrow"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1"/>
                </a:solidFill>
                <a:effectLst/>
                <a:latin typeface="Arial Narrow" pitchFamily="34" charset="0"/>
              </a:rPr>
              <a:t>Telecommuni</a:t>
            </a:r>
            <a:endParaRPr kumimoji="0" lang="en-US" sz="1800" b="1" i="0" u="none" strike="noStrike" cap="none" normalizeH="0" baseline="0" dirty="0">
              <a:ln>
                <a:noFill/>
              </a:ln>
              <a:solidFill>
                <a:schemeClr val="bg1"/>
              </a:solidFill>
              <a:effectLst/>
              <a:latin typeface="Arial Narrow"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a:solidFill>
                  <a:schemeClr val="bg1"/>
                </a:solidFill>
                <a:latin typeface="Arial Narrow" pitchFamily="34" charset="0"/>
              </a:rPr>
              <a:t>-</a:t>
            </a:r>
            <a:r>
              <a:rPr kumimoji="0" lang="en-US" sz="1800" b="1" i="0" u="none" strike="noStrike" cap="none" normalizeH="0" baseline="0" dirty="0" err="1">
                <a:ln>
                  <a:noFill/>
                </a:ln>
                <a:solidFill>
                  <a:schemeClr val="bg1"/>
                </a:solidFill>
                <a:effectLst/>
                <a:latin typeface="Arial Narrow" pitchFamily="34" charset="0"/>
              </a:rPr>
              <a:t>catio</a:t>
            </a:r>
            <a:endParaRPr kumimoji="0" lang="en-US" sz="1800" b="1" i="0" u="none" strike="noStrike" cap="none" normalizeH="0" baseline="0" dirty="0">
              <a:ln>
                <a:noFill/>
              </a:ln>
              <a:solidFill>
                <a:schemeClr val="bg1"/>
              </a:solidFill>
              <a:effectLst/>
              <a:latin typeface="Arial Narrow" pitchFamily="34" charset="0"/>
            </a:endParaRPr>
          </a:p>
        </p:txBody>
      </p:sp>
      <p:sp>
        <p:nvSpPr>
          <p:cNvPr id="5" name="Oval 4">
            <a:extLst>
              <a:ext uri="{FF2B5EF4-FFF2-40B4-BE49-F238E27FC236}">
                <a16:creationId xmlns:a16="http://schemas.microsoft.com/office/drawing/2014/main" id="{6E0D0AD6-3439-8B45-B225-9538802F6636}"/>
              </a:ext>
            </a:extLst>
          </p:cNvPr>
          <p:cNvSpPr/>
          <p:nvPr/>
        </p:nvSpPr>
        <p:spPr bwMode="auto">
          <a:xfrm>
            <a:off x="2987824" y="3988544"/>
            <a:ext cx="3312368" cy="165618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	</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	</a:t>
            </a:r>
            <a:r>
              <a:rPr kumimoji="0" lang="en-US" sz="1800" b="1" i="0" u="none" strike="noStrike" cap="none" normalizeH="0" baseline="0" dirty="0">
                <a:ln>
                  <a:noFill/>
                </a:ln>
                <a:solidFill>
                  <a:schemeClr val="tx1"/>
                </a:solidFill>
                <a:effectLst/>
              </a:rPr>
              <a:t>Computing</a:t>
            </a:r>
          </a:p>
        </p:txBody>
      </p:sp>
      <p:sp>
        <p:nvSpPr>
          <p:cNvPr id="6" name="Dodecagon 5">
            <a:extLst>
              <a:ext uri="{FF2B5EF4-FFF2-40B4-BE49-F238E27FC236}">
                <a16:creationId xmlns:a16="http://schemas.microsoft.com/office/drawing/2014/main" id="{509A991E-7195-D64E-82FE-9562837F8992}"/>
              </a:ext>
            </a:extLst>
          </p:cNvPr>
          <p:cNvSpPr/>
          <p:nvPr/>
        </p:nvSpPr>
        <p:spPr bwMode="auto">
          <a:xfrm>
            <a:off x="2525865" y="4140820"/>
            <a:ext cx="1512168" cy="1384672"/>
          </a:xfrm>
          <a:prstGeom prst="dodec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600" dirty="0">
              <a:solidFill>
                <a:schemeClr val="tx1"/>
              </a:solidFill>
            </a:endParaRPr>
          </a:p>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rPr>
              <a:t>Computer</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chemeClr val="tx1"/>
                </a:solidFill>
              </a:rPr>
              <a:t>Network</a:t>
            </a:r>
            <a:endParaRPr kumimoji="0" lang="en-US" sz="16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7499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AD0DAF-D685-8A4F-859B-CBEA25725B0B}"/>
              </a:ext>
            </a:extLst>
          </p:cNvPr>
          <p:cNvSpPr>
            <a:spLocks noGrp="1"/>
          </p:cNvSpPr>
          <p:nvPr>
            <p:ph idx="1"/>
          </p:nvPr>
        </p:nvSpPr>
        <p:spPr/>
        <p:txBody>
          <a:bodyPr/>
          <a:lstStyle/>
          <a:p>
            <a:r>
              <a:rPr lang="en-US" dirty="0"/>
              <a:t>Local Area Networks play a major role in overall world of networking</a:t>
            </a:r>
          </a:p>
          <a:p>
            <a:r>
              <a:rPr lang="en-US" dirty="0"/>
              <a:t>Ethernet is the de-facto standard for LAN</a:t>
            </a:r>
          </a:p>
          <a:p>
            <a:r>
              <a:rPr lang="en-US" dirty="0"/>
              <a:t>Extends from LAN to WAN to Mobile networking Infrastructure</a:t>
            </a:r>
          </a:p>
          <a:p>
            <a:r>
              <a:rPr lang="en-US" dirty="0"/>
              <a:t>Various flavors </a:t>
            </a:r>
          </a:p>
          <a:p>
            <a:pPr lvl="1"/>
            <a:r>
              <a:rPr lang="en-US" dirty="0"/>
              <a:t>CAN</a:t>
            </a:r>
          </a:p>
          <a:p>
            <a:pPr lvl="1"/>
            <a:r>
              <a:rPr lang="en-US" dirty="0"/>
              <a:t>Industry</a:t>
            </a:r>
          </a:p>
          <a:p>
            <a:pPr lvl="1"/>
            <a:r>
              <a:rPr lang="en-US" dirty="0"/>
              <a:t>Office and Home</a:t>
            </a:r>
          </a:p>
          <a:p>
            <a:pPr lvl="1"/>
            <a:r>
              <a:rPr lang="en-US" dirty="0"/>
              <a:t>Many other applications</a:t>
            </a:r>
          </a:p>
        </p:txBody>
      </p:sp>
      <p:sp>
        <p:nvSpPr>
          <p:cNvPr id="3" name="Title 2">
            <a:extLst>
              <a:ext uri="{FF2B5EF4-FFF2-40B4-BE49-F238E27FC236}">
                <a16:creationId xmlns:a16="http://schemas.microsoft.com/office/drawing/2014/main" id="{B2DDBCC1-B064-3C45-8BEF-60DE3A906048}"/>
              </a:ext>
            </a:extLst>
          </p:cNvPr>
          <p:cNvSpPr>
            <a:spLocks noGrp="1"/>
          </p:cNvSpPr>
          <p:nvPr>
            <p:ph type="title"/>
          </p:nvPr>
        </p:nvSpPr>
        <p:spPr/>
        <p:txBody>
          <a:bodyPr/>
          <a:lstStyle/>
          <a:p>
            <a:r>
              <a:rPr lang="en-US" dirty="0"/>
              <a:t>Lecture Summary</a:t>
            </a:r>
          </a:p>
        </p:txBody>
      </p:sp>
    </p:spTree>
    <p:extLst>
      <p:ext uri="{BB962C8B-B14F-4D97-AF65-F5344CB8AC3E}">
        <p14:creationId xmlns:p14="http://schemas.microsoft.com/office/powerpoint/2010/main" val="2058569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EF0-2E39-0F4D-BA55-52D6368EFEEB}"/>
              </a:ext>
            </a:extLst>
          </p:cNvPr>
          <p:cNvSpPr>
            <a:spLocks noGrp="1"/>
          </p:cNvSpPr>
          <p:nvPr>
            <p:ph type="title"/>
          </p:nvPr>
        </p:nvSpPr>
        <p:spPr>
          <a:xfrm>
            <a:off x="899592" y="2420888"/>
            <a:ext cx="7772400" cy="1362075"/>
          </a:xfrm>
        </p:spPr>
        <p:txBody>
          <a:bodyPr/>
          <a:lstStyle/>
          <a:p>
            <a:r>
              <a:rPr lang="en-US" dirty="0"/>
              <a:t>Elements of wireless Networks</a:t>
            </a:r>
          </a:p>
        </p:txBody>
      </p:sp>
    </p:spTree>
    <p:extLst>
      <p:ext uri="{BB962C8B-B14F-4D97-AF65-F5344CB8AC3E}">
        <p14:creationId xmlns:p14="http://schemas.microsoft.com/office/powerpoint/2010/main" val="251851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Elements of a wireless network</a:t>
            </a:r>
          </a:p>
        </p:txBody>
      </p:sp>
      <p:sp>
        <p:nvSpPr>
          <p:cNvPr id="125" name="Oval 5">
            <a:extLst>
              <a:ext uri="{FF2B5EF4-FFF2-40B4-BE49-F238E27FC236}">
                <a16:creationId xmlns:a16="http://schemas.microsoft.com/office/drawing/2014/main" id="{6FD887B1-36B7-C042-AF16-EC543F193250}"/>
              </a:ext>
            </a:extLst>
          </p:cNvPr>
          <p:cNvSpPr>
            <a:spLocks noChangeArrowheads="1"/>
          </p:cNvSpPr>
          <p:nvPr/>
        </p:nvSpPr>
        <p:spPr bwMode="auto">
          <a:xfrm>
            <a:off x="3612356" y="4140994"/>
            <a:ext cx="1614488" cy="157043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6" name="Oval 11">
            <a:extLst>
              <a:ext uri="{FF2B5EF4-FFF2-40B4-BE49-F238E27FC236}">
                <a16:creationId xmlns:a16="http://schemas.microsoft.com/office/drawing/2014/main" id="{E4A6400A-EFEA-6943-B38A-9D6A4B5A9B80}"/>
              </a:ext>
            </a:extLst>
          </p:cNvPr>
          <p:cNvSpPr>
            <a:spLocks noChangeArrowheads="1"/>
          </p:cNvSpPr>
          <p:nvPr/>
        </p:nvSpPr>
        <p:spPr bwMode="auto">
          <a:xfrm>
            <a:off x="488157" y="1825229"/>
            <a:ext cx="1689497" cy="1714500"/>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7" name="Line 22">
            <a:extLst>
              <a:ext uri="{FF2B5EF4-FFF2-40B4-BE49-F238E27FC236}">
                <a16:creationId xmlns:a16="http://schemas.microsoft.com/office/drawing/2014/main" id="{7B958348-F69B-0945-B7D1-5D0DD9A351D9}"/>
              </a:ext>
            </a:extLst>
          </p:cNvPr>
          <p:cNvSpPr>
            <a:spLocks noChangeShapeType="1"/>
          </p:cNvSpPr>
          <p:nvPr/>
        </p:nvSpPr>
        <p:spPr bwMode="auto">
          <a:xfrm>
            <a:off x="1348979" y="2693194"/>
            <a:ext cx="958453" cy="4917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28" name="Oval 23">
            <a:extLst>
              <a:ext uri="{FF2B5EF4-FFF2-40B4-BE49-F238E27FC236}">
                <a16:creationId xmlns:a16="http://schemas.microsoft.com/office/drawing/2014/main" id="{6DC7CEC3-9E37-6C43-B01A-57E7BFF18F47}"/>
              </a:ext>
            </a:extLst>
          </p:cNvPr>
          <p:cNvSpPr>
            <a:spLocks noChangeArrowheads="1"/>
          </p:cNvSpPr>
          <p:nvPr/>
        </p:nvSpPr>
        <p:spPr bwMode="auto">
          <a:xfrm>
            <a:off x="1143000" y="3882629"/>
            <a:ext cx="778669" cy="75366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9" name="Oval 38">
            <a:extLst>
              <a:ext uri="{FF2B5EF4-FFF2-40B4-BE49-F238E27FC236}">
                <a16:creationId xmlns:a16="http://schemas.microsoft.com/office/drawing/2014/main" id="{D2BE75E6-7844-934E-960A-D867D9A2310E}"/>
              </a:ext>
            </a:extLst>
          </p:cNvPr>
          <p:cNvSpPr>
            <a:spLocks noChangeArrowheads="1"/>
          </p:cNvSpPr>
          <p:nvPr/>
        </p:nvSpPr>
        <p:spPr bwMode="auto">
          <a:xfrm>
            <a:off x="2331244" y="4187429"/>
            <a:ext cx="1708547" cy="15394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30" name="Line 59">
            <a:extLst>
              <a:ext uri="{FF2B5EF4-FFF2-40B4-BE49-F238E27FC236}">
                <a16:creationId xmlns:a16="http://schemas.microsoft.com/office/drawing/2014/main" id="{09A1ED68-4C61-C547-B087-02636BAFB272}"/>
              </a:ext>
            </a:extLst>
          </p:cNvPr>
          <p:cNvSpPr>
            <a:spLocks noChangeShapeType="1"/>
          </p:cNvSpPr>
          <p:nvPr/>
        </p:nvSpPr>
        <p:spPr bwMode="auto">
          <a:xfrm>
            <a:off x="4020741" y="4925616"/>
            <a:ext cx="228600"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1" name="Line 60">
            <a:extLst>
              <a:ext uri="{FF2B5EF4-FFF2-40B4-BE49-F238E27FC236}">
                <a16:creationId xmlns:a16="http://schemas.microsoft.com/office/drawing/2014/main" id="{DCF89B4B-F2C0-9B46-A017-74044CA88C80}"/>
              </a:ext>
            </a:extLst>
          </p:cNvPr>
          <p:cNvSpPr>
            <a:spLocks noChangeShapeType="1"/>
          </p:cNvSpPr>
          <p:nvPr/>
        </p:nvSpPr>
        <p:spPr bwMode="auto">
          <a:xfrm flipH="1">
            <a:off x="3655219" y="485298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2" name="Line 61">
            <a:extLst>
              <a:ext uri="{FF2B5EF4-FFF2-40B4-BE49-F238E27FC236}">
                <a16:creationId xmlns:a16="http://schemas.microsoft.com/office/drawing/2014/main" id="{CB846523-0AE5-B44E-9CD4-A5780699DE7D}"/>
              </a:ext>
            </a:extLst>
          </p:cNvPr>
          <p:cNvSpPr>
            <a:spLocks noChangeShapeType="1"/>
          </p:cNvSpPr>
          <p:nvPr/>
        </p:nvSpPr>
        <p:spPr bwMode="auto">
          <a:xfrm flipH="1">
            <a:off x="3665935" y="491013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3" name="Line 62">
            <a:extLst>
              <a:ext uri="{FF2B5EF4-FFF2-40B4-BE49-F238E27FC236}">
                <a16:creationId xmlns:a16="http://schemas.microsoft.com/office/drawing/2014/main" id="{3D8D61FF-B178-A042-9F75-800F5BC23FCA}"/>
              </a:ext>
            </a:extLst>
          </p:cNvPr>
          <p:cNvSpPr>
            <a:spLocks noChangeShapeType="1"/>
          </p:cNvSpPr>
          <p:nvPr/>
        </p:nvSpPr>
        <p:spPr bwMode="auto">
          <a:xfrm flipH="1">
            <a:off x="3623072" y="4960144"/>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4" name="Line 64">
            <a:extLst>
              <a:ext uri="{FF2B5EF4-FFF2-40B4-BE49-F238E27FC236}">
                <a16:creationId xmlns:a16="http://schemas.microsoft.com/office/drawing/2014/main" id="{0E054FAC-6E60-6F42-9532-E4FBA10A891B}"/>
              </a:ext>
            </a:extLst>
          </p:cNvPr>
          <p:cNvSpPr>
            <a:spLocks noChangeShapeType="1"/>
          </p:cNvSpPr>
          <p:nvPr/>
        </p:nvSpPr>
        <p:spPr bwMode="auto">
          <a:xfrm flipV="1">
            <a:off x="3231356" y="3965972"/>
            <a:ext cx="38100" cy="8382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135" name="Group 356">
            <a:extLst>
              <a:ext uri="{FF2B5EF4-FFF2-40B4-BE49-F238E27FC236}">
                <a16:creationId xmlns:a16="http://schemas.microsoft.com/office/drawing/2014/main" id="{33648B09-CC71-7244-88FB-21FDB43B1417}"/>
              </a:ext>
            </a:extLst>
          </p:cNvPr>
          <p:cNvGrpSpPr>
            <a:grpSpLocks/>
          </p:cNvGrpSpPr>
          <p:nvPr/>
        </p:nvGrpSpPr>
        <p:grpSpPr bwMode="auto">
          <a:xfrm>
            <a:off x="4831556" y="4507706"/>
            <a:ext cx="248841" cy="276225"/>
            <a:chOff x="313" y="1497"/>
            <a:chExt cx="1152" cy="1014"/>
          </a:xfrm>
        </p:grpSpPr>
        <p:pic>
          <p:nvPicPr>
            <p:cNvPr id="136" name="Picture 354" descr="laptop_stylized_small">
              <a:extLst>
                <a:ext uri="{FF2B5EF4-FFF2-40B4-BE49-F238E27FC236}">
                  <a16:creationId xmlns:a16="http://schemas.microsoft.com/office/drawing/2014/main" id="{916388DC-DFC7-6644-A58A-7E3CE3A4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355" descr="antenna_stylized">
              <a:extLst>
                <a:ext uri="{FF2B5EF4-FFF2-40B4-BE49-F238E27FC236}">
                  <a16:creationId xmlns:a16="http://schemas.microsoft.com/office/drawing/2014/main" id="{37884014-95FD-4041-8DD3-B67813446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38" name="Group 361">
            <a:extLst>
              <a:ext uri="{FF2B5EF4-FFF2-40B4-BE49-F238E27FC236}">
                <a16:creationId xmlns:a16="http://schemas.microsoft.com/office/drawing/2014/main" id="{F0D83CBC-A45C-DB46-B426-BC3CB27E561A}"/>
              </a:ext>
            </a:extLst>
          </p:cNvPr>
          <p:cNvGrpSpPr>
            <a:grpSpLocks/>
          </p:cNvGrpSpPr>
          <p:nvPr/>
        </p:nvGrpSpPr>
        <p:grpSpPr bwMode="auto">
          <a:xfrm>
            <a:off x="1553767" y="4004073"/>
            <a:ext cx="297656" cy="291703"/>
            <a:chOff x="2967" y="478"/>
            <a:chExt cx="788" cy="625"/>
          </a:xfrm>
        </p:grpSpPr>
        <p:pic>
          <p:nvPicPr>
            <p:cNvPr id="139" name="Picture 358" descr="access_point_stylized_small">
              <a:extLst>
                <a:ext uri="{FF2B5EF4-FFF2-40B4-BE49-F238E27FC236}">
                  <a16:creationId xmlns:a16="http://schemas.microsoft.com/office/drawing/2014/main" id="{5FE77BF3-1EFB-E041-BAC1-94C95522F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0" name="Picture 360" descr="antenna_radiation_stylized">
              <a:extLst>
                <a:ext uri="{FF2B5EF4-FFF2-40B4-BE49-F238E27FC236}">
                  <a16:creationId xmlns:a16="http://schemas.microsoft.com/office/drawing/2014/main" id="{ED27BB04-ED6E-0D4B-8FE8-C96C4F7B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1" name="Group 1">
            <a:extLst>
              <a:ext uri="{FF2B5EF4-FFF2-40B4-BE49-F238E27FC236}">
                <a16:creationId xmlns:a16="http://schemas.microsoft.com/office/drawing/2014/main" id="{F8EB07E3-DFC0-A445-A33D-75C2AD0A9EF8}"/>
              </a:ext>
            </a:extLst>
          </p:cNvPr>
          <p:cNvGrpSpPr>
            <a:grpSpLocks/>
          </p:cNvGrpSpPr>
          <p:nvPr/>
        </p:nvGrpSpPr>
        <p:grpSpPr bwMode="auto">
          <a:xfrm>
            <a:off x="4251723" y="4575572"/>
            <a:ext cx="344090" cy="465534"/>
            <a:chOff x="5955030" y="3031808"/>
            <a:chExt cx="914400" cy="1398587"/>
          </a:xfrm>
        </p:grpSpPr>
        <p:grpSp>
          <p:nvGrpSpPr>
            <p:cNvPr id="142" name="Group 398">
              <a:extLst>
                <a:ext uri="{FF2B5EF4-FFF2-40B4-BE49-F238E27FC236}">
                  <a16:creationId xmlns:a16="http://schemas.microsoft.com/office/drawing/2014/main" id="{B220ABB4-ABAB-CE46-BE7A-ED482AEAA84D}"/>
                </a:ext>
              </a:extLst>
            </p:cNvPr>
            <p:cNvGrpSpPr>
              <a:grpSpLocks/>
            </p:cNvGrpSpPr>
            <p:nvPr/>
          </p:nvGrpSpPr>
          <p:grpSpPr bwMode="auto">
            <a:xfrm>
              <a:off x="6097905" y="3403283"/>
              <a:ext cx="596900" cy="1027112"/>
              <a:chOff x="3130" y="3288"/>
              <a:chExt cx="410" cy="742"/>
            </a:xfrm>
          </p:grpSpPr>
          <p:sp>
            <p:nvSpPr>
              <p:cNvPr id="144" name="Line 270">
                <a:extLst>
                  <a:ext uri="{FF2B5EF4-FFF2-40B4-BE49-F238E27FC236}">
                    <a16:creationId xmlns:a16="http://schemas.microsoft.com/office/drawing/2014/main" id="{EB3D1AFB-9917-EB40-AEBE-C975E63F26BD}"/>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5" name="Line 271">
                <a:extLst>
                  <a:ext uri="{FF2B5EF4-FFF2-40B4-BE49-F238E27FC236}">
                    <a16:creationId xmlns:a16="http://schemas.microsoft.com/office/drawing/2014/main" id="{E08FC51C-048E-3E4D-9A0F-1FD8F96EBAB2}"/>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6" name="Line 272">
                <a:extLst>
                  <a:ext uri="{FF2B5EF4-FFF2-40B4-BE49-F238E27FC236}">
                    <a16:creationId xmlns:a16="http://schemas.microsoft.com/office/drawing/2014/main" id="{F60BFC20-FF60-2749-A1D5-607289DB4114}"/>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7" name="Line 273">
                <a:extLst>
                  <a:ext uri="{FF2B5EF4-FFF2-40B4-BE49-F238E27FC236}">
                    <a16:creationId xmlns:a16="http://schemas.microsoft.com/office/drawing/2014/main" id="{512627BE-7F4B-E642-8B83-2CFC68BC44F5}"/>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8" name="Line 274">
                <a:extLst>
                  <a:ext uri="{FF2B5EF4-FFF2-40B4-BE49-F238E27FC236}">
                    <a16:creationId xmlns:a16="http://schemas.microsoft.com/office/drawing/2014/main" id="{4E8A0C01-D6A7-1F42-A4A2-1DC6B281EFD6}"/>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9" name="Line 275">
                <a:extLst>
                  <a:ext uri="{FF2B5EF4-FFF2-40B4-BE49-F238E27FC236}">
                    <a16:creationId xmlns:a16="http://schemas.microsoft.com/office/drawing/2014/main" id="{7438FAEA-A6F2-A246-8105-F54EDDC70154}"/>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0" name="Line 276">
                <a:extLst>
                  <a:ext uri="{FF2B5EF4-FFF2-40B4-BE49-F238E27FC236}">
                    <a16:creationId xmlns:a16="http://schemas.microsoft.com/office/drawing/2014/main" id="{E69B15B3-9399-E041-878F-938173CDFFEE}"/>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1" name="Line 277">
                <a:extLst>
                  <a:ext uri="{FF2B5EF4-FFF2-40B4-BE49-F238E27FC236}">
                    <a16:creationId xmlns:a16="http://schemas.microsoft.com/office/drawing/2014/main" id="{1E4874DA-7ED7-874D-B991-AABE14689B1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2" name="Line 278">
                <a:extLst>
                  <a:ext uri="{FF2B5EF4-FFF2-40B4-BE49-F238E27FC236}">
                    <a16:creationId xmlns:a16="http://schemas.microsoft.com/office/drawing/2014/main" id="{6D14A8CC-9625-344D-A6EB-3F17469C477D}"/>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3" name="Line 279">
                <a:extLst>
                  <a:ext uri="{FF2B5EF4-FFF2-40B4-BE49-F238E27FC236}">
                    <a16:creationId xmlns:a16="http://schemas.microsoft.com/office/drawing/2014/main" id="{F87A61CD-1278-5C40-A7DA-1D6151D5DB1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4" name="Line 280">
                <a:extLst>
                  <a:ext uri="{FF2B5EF4-FFF2-40B4-BE49-F238E27FC236}">
                    <a16:creationId xmlns:a16="http://schemas.microsoft.com/office/drawing/2014/main" id="{C0E5602D-DC2C-1843-8D4A-58D3A1ED1DD5}"/>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5" name="Line 281">
                <a:extLst>
                  <a:ext uri="{FF2B5EF4-FFF2-40B4-BE49-F238E27FC236}">
                    <a16:creationId xmlns:a16="http://schemas.microsoft.com/office/drawing/2014/main" id="{DD5E8B9D-A9BC-9746-BBCA-405945A54B48}"/>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6" name="Line 282">
                <a:extLst>
                  <a:ext uri="{FF2B5EF4-FFF2-40B4-BE49-F238E27FC236}">
                    <a16:creationId xmlns:a16="http://schemas.microsoft.com/office/drawing/2014/main" id="{19AF81E9-349A-9344-8D71-5F08AE6BFF3C}"/>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7" name="Line 283">
                <a:extLst>
                  <a:ext uri="{FF2B5EF4-FFF2-40B4-BE49-F238E27FC236}">
                    <a16:creationId xmlns:a16="http://schemas.microsoft.com/office/drawing/2014/main" id="{84FD3D45-465C-2A4D-8826-8073E7679263}"/>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8" name="Line 284">
                <a:extLst>
                  <a:ext uri="{FF2B5EF4-FFF2-40B4-BE49-F238E27FC236}">
                    <a16:creationId xmlns:a16="http://schemas.microsoft.com/office/drawing/2014/main" id="{236149EB-A521-C54B-978B-B2F3D2A80FF2}"/>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43" name="Picture 399" descr="cell_tower_radiation copy">
              <a:extLst>
                <a:ext uri="{FF2B5EF4-FFF2-40B4-BE49-F238E27FC236}">
                  <a16:creationId xmlns:a16="http://schemas.microsoft.com/office/drawing/2014/main" id="{15477466-B0BB-D045-8469-CE320C8C19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9" name="Group 403">
            <a:extLst>
              <a:ext uri="{FF2B5EF4-FFF2-40B4-BE49-F238E27FC236}">
                <a16:creationId xmlns:a16="http://schemas.microsoft.com/office/drawing/2014/main" id="{7E28037A-7EFC-0B46-95B9-4678DDAA8EC2}"/>
              </a:ext>
            </a:extLst>
          </p:cNvPr>
          <p:cNvGrpSpPr>
            <a:grpSpLocks/>
          </p:cNvGrpSpPr>
          <p:nvPr/>
        </p:nvGrpSpPr>
        <p:grpSpPr bwMode="auto">
          <a:xfrm>
            <a:off x="2552700" y="4873229"/>
            <a:ext cx="395288" cy="294084"/>
            <a:chOff x="2751" y="1851"/>
            <a:chExt cx="462" cy="478"/>
          </a:xfrm>
        </p:grpSpPr>
        <p:pic>
          <p:nvPicPr>
            <p:cNvPr id="160" name="Picture 364" descr="iphone_stylized_small">
              <a:extLst>
                <a:ext uri="{FF2B5EF4-FFF2-40B4-BE49-F238E27FC236}">
                  <a16:creationId xmlns:a16="http://schemas.microsoft.com/office/drawing/2014/main" id="{C84FCFF4-A725-4549-A2E6-AB7B6D196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 name="Picture 402" descr="antenna_radiation_stylized">
              <a:extLst>
                <a:ext uri="{FF2B5EF4-FFF2-40B4-BE49-F238E27FC236}">
                  <a16:creationId xmlns:a16="http://schemas.microsoft.com/office/drawing/2014/main" id="{E54086FD-B992-B84A-9956-901A6D564E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62" name="Group 100">
            <a:extLst>
              <a:ext uri="{FF2B5EF4-FFF2-40B4-BE49-F238E27FC236}">
                <a16:creationId xmlns:a16="http://schemas.microsoft.com/office/drawing/2014/main" id="{E7C998EB-2394-544D-80BB-533A98F699A4}"/>
              </a:ext>
            </a:extLst>
          </p:cNvPr>
          <p:cNvGrpSpPr>
            <a:grpSpLocks/>
          </p:cNvGrpSpPr>
          <p:nvPr/>
        </p:nvGrpSpPr>
        <p:grpSpPr bwMode="auto">
          <a:xfrm>
            <a:off x="3070623" y="4598194"/>
            <a:ext cx="344090" cy="465535"/>
            <a:chOff x="5955030" y="3031808"/>
            <a:chExt cx="914400" cy="1398587"/>
          </a:xfrm>
        </p:grpSpPr>
        <p:grpSp>
          <p:nvGrpSpPr>
            <p:cNvPr id="163" name="Group 398">
              <a:extLst>
                <a:ext uri="{FF2B5EF4-FFF2-40B4-BE49-F238E27FC236}">
                  <a16:creationId xmlns:a16="http://schemas.microsoft.com/office/drawing/2014/main" id="{4BA56D45-414C-BE4C-9A22-F243E7D162B0}"/>
                </a:ext>
              </a:extLst>
            </p:cNvPr>
            <p:cNvGrpSpPr>
              <a:grpSpLocks/>
            </p:cNvGrpSpPr>
            <p:nvPr/>
          </p:nvGrpSpPr>
          <p:grpSpPr bwMode="auto">
            <a:xfrm>
              <a:off x="6097905" y="3403283"/>
              <a:ext cx="596900" cy="1027112"/>
              <a:chOff x="3130" y="3288"/>
              <a:chExt cx="410" cy="742"/>
            </a:xfrm>
          </p:grpSpPr>
          <p:sp>
            <p:nvSpPr>
              <p:cNvPr id="165" name="Line 270">
                <a:extLst>
                  <a:ext uri="{FF2B5EF4-FFF2-40B4-BE49-F238E27FC236}">
                    <a16:creationId xmlns:a16="http://schemas.microsoft.com/office/drawing/2014/main" id="{C419645E-7341-1E42-A987-8906510D2DEF}"/>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6" name="Line 271">
                <a:extLst>
                  <a:ext uri="{FF2B5EF4-FFF2-40B4-BE49-F238E27FC236}">
                    <a16:creationId xmlns:a16="http://schemas.microsoft.com/office/drawing/2014/main" id="{E3413CC8-503E-F54F-9020-EA30E1FB6B6B}"/>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7" name="Line 272">
                <a:extLst>
                  <a:ext uri="{FF2B5EF4-FFF2-40B4-BE49-F238E27FC236}">
                    <a16:creationId xmlns:a16="http://schemas.microsoft.com/office/drawing/2014/main" id="{32BE2CA0-4934-C548-8F71-8643317D620B}"/>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8" name="Line 273">
                <a:extLst>
                  <a:ext uri="{FF2B5EF4-FFF2-40B4-BE49-F238E27FC236}">
                    <a16:creationId xmlns:a16="http://schemas.microsoft.com/office/drawing/2014/main" id="{0F568FA7-5D04-F249-88F8-D9BF4BB14387}"/>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9" name="Line 274">
                <a:extLst>
                  <a:ext uri="{FF2B5EF4-FFF2-40B4-BE49-F238E27FC236}">
                    <a16:creationId xmlns:a16="http://schemas.microsoft.com/office/drawing/2014/main" id="{FC33DD3A-B462-0C49-9211-16445A4184BB}"/>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0" name="Line 275">
                <a:extLst>
                  <a:ext uri="{FF2B5EF4-FFF2-40B4-BE49-F238E27FC236}">
                    <a16:creationId xmlns:a16="http://schemas.microsoft.com/office/drawing/2014/main" id="{A27E10EF-E77C-324E-ABE5-7D9D36FAFB95}"/>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1" name="Line 276">
                <a:extLst>
                  <a:ext uri="{FF2B5EF4-FFF2-40B4-BE49-F238E27FC236}">
                    <a16:creationId xmlns:a16="http://schemas.microsoft.com/office/drawing/2014/main" id="{38A6549E-F28B-E548-A11B-F2688FE02DE6}"/>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2" name="Line 277">
                <a:extLst>
                  <a:ext uri="{FF2B5EF4-FFF2-40B4-BE49-F238E27FC236}">
                    <a16:creationId xmlns:a16="http://schemas.microsoft.com/office/drawing/2014/main" id="{CF1EC650-3BA3-404C-9765-2B632619ECD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3" name="Line 278">
                <a:extLst>
                  <a:ext uri="{FF2B5EF4-FFF2-40B4-BE49-F238E27FC236}">
                    <a16:creationId xmlns:a16="http://schemas.microsoft.com/office/drawing/2014/main" id="{633808AB-AED9-EF48-97E4-4DF625A9D8B4}"/>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4" name="Line 279">
                <a:extLst>
                  <a:ext uri="{FF2B5EF4-FFF2-40B4-BE49-F238E27FC236}">
                    <a16:creationId xmlns:a16="http://schemas.microsoft.com/office/drawing/2014/main" id="{F8580CEE-7A5C-7048-9921-68FF09DF0187}"/>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5" name="Line 280">
                <a:extLst>
                  <a:ext uri="{FF2B5EF4-FFF2-40B4-BE49-F238E27FC236}">
                    <a16:creationId xmlns:a16="http://schemas.microsoft.com/office/drawing/2014/main" id="{00996F04-1F8B-CC4D-B37A-210D0A122CC8}"/>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6" name="Line 281">
                <a:extLst>
                  <a:ext uri="{FF2B5EF4-FFF2-40B4-BE49-F238E27FC236}">
                    <a16:creationId xmlns:a16="http://schemas.microsoft.com/office/drawing/2014/main" id="{F19E527D-6BF3-CC47-875A-C4D2C88E88E1}"/>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7" name="Line 282">
                <a:extLst>
                  <a:ext uri="{FF2B5EF4-FFF2-40B4-BE49-F238E27FC236}">
                    <a16:creationId xmlns:a16="http://schemas.microsoft.com/office/drawing/2014/main" id="{18E888AA-D35B-AE4C-90FA-C2A7AF93347F}"/>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8" name="Line 283">
                <a:extLst>
                  <a:ext uri="{FF2B5EF4-FFF2-40B4-BE49-F238E27FC236}">
                    <a16:creationId xmlns:a16="http://schemas.microsoft.com/office/drawing/2014/main" id="{B8D4E8F1-7790-4D40-A0EB-41F3ADEAB496}"/>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9" name="Line 284">
                <a:extLst>
                  <a:ext uri="{FF2B5EF4-FFF2-40B4-BE49-F238E27FC236}">
                    <a16:creationId xmlns:a16="http://schemas.microsoft.com/office/drawing/2014/main" id="{D429B434-2C40-F74E-8CAE-0FC7B5346509}"/>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64" name="Picture 399" descr="cell_tower_radiation copy">
              <a:extLst>
                <a:ext uri="{FF2B5EF4-FFF2-40B4-BE49-F238E27FC236}">
                  <a16:creationId xmlns:a16="http://schemas.microsoft.com/office/drawing/2014/main" id="{A9CD3D46-2E69-B845-B173-09090C1C4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0" name="Group 356">
            <a:extLst>
              <a:ext uri="{FF2B5EF4-FFF2-40B4-BE49-F238E27FC236}">
                <a16:creationId xmlns:a16="http://schemas.microsoft.com/office/drawing/2014/main" id="{8FC9C87C-2193-FD4F-BA1A-A7FDAA554282}"/>
              </a:ext>
            </a:extLst>
          </p:cNvPr>
          <p:cNvGrpSpPr>
            <a:grpSpLocks/>
          </p:cNvGrpSpPr>
          <p:nvPr/>
        </p:nvGrpSpPr>
        <p:grpSpPr bwMode="auto">
          <a:xfrm>
            <a:off x="4336256" y="5200650"/>
            <a:ext cx="271463" cy="253604"/>
            <a:chOff x="313" y="1497"/>
            <a:chExt cx="1152" cy="1014"/>
          </a:xfrm>
        </p:grpSpPr>
        <p:pic>
          <p:nvPicPr>
            <p:cNvPr id="181" name="Picture 354" descr="laptop_stylized_small">
              <a:extLst>
                <a:ext uri="{FF2B5EF4-FFF2-40B4-BE49-F238E27FC236}">
                  <a16:creationId xmlns:a16="http://schemas.microsoft.com/office/drawing/2014/main" id="{21BC2357-8DAB-214A-992E-C0220012B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355" descr="antenna_stylized">
              <a:extLst>
                <a:ext uri="{FF2B5EF4-FFF2-40B4-BE49-F238E27FC236}">
                  <a16:creationId xmlns:a16="http://schemas.microsoft.com/office/drawing/2014/main" id="{FD2019DB-E154-D74C-9D01-E47FB8140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3" name="Group 356">
            <a:extLst>
              <a:ext uri="{FF2B5EF4-FFF2-40B4-BE49-F238E27FC236}">
                <a16:creationId xmlns:a16="http://schemas.microsoft.com/office/drawing/2014/main" id="{72BBF72D-947D-B841-83D8-A2FA489C0CFA}"/>
              </a:ext>
            </a:extLst>
          </p:cNvPr>
          <p:cNvGrpSpPr>
            <a:grpSpLocks/>
          </p:cNvGrpSpPr>
          <p:nvPr/>
        </p:nvGrpSpPr>
        <p:grpSpPr bwMode="auto">
          <a:xfrm>
            <a:off x="3413523" y="5216128"/>
            <a:ext cx="282178" cy="260747"/>
            <a:chOff x="313" y="1497"/>
            <a:chExt cx="1152" cy="1014"/>
          </a:xfrm>
        </p:grpSpPr>
        <p:pic>
          <p:nvPicPr>
            <p:cNvPr id="184" name="Picture 354" descr="laptop_stylized_small">
              <a:extLst>
                <a:ext uri="{FF2B5EF4-FFF2-40B4-BE49-F238E27FC236}">
                  <a16:creationId xmlns:a16="http://schemas.microsoft.com/office/drawing/2014/main" id="{836F4D94-BCDF-3542-A343-115E952ED2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 name="Picture 355" descr="antenna_stylized">
              <a:extLst>
                <a:ext uri="{FF2B5EF4-FFF2-40B4-BE49-F238E27FC236}">
                  <a16:creationId xmlns:a16="http://schemas.microsoft.com/office/drawing/2014/main" id="{B4D8151E-705C-EE40-B724-E0B69FCF06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6" name="Group 356">
            <a:extLst>
              <a:ext uri="{FF2B5EF4-FFF2-40B4-BE49-F238E27FC236}">
                <a16:creationId xmlns:a16="http://schemas.microsoft.com/office/drawing/2014/main" id="{90CF8AA6-D241-564C-A835-C42E9A50FB94}"/>
              </a:ext>
            </a:extLst>
          </p:cNvPr>
          <p:cNvGrpSpPr>
            <a:grpSpLocks/>
          </p:cNvGrpSpPr>
          <p:nvPr/>
        </p:nvGrpSpPr>
        <p:grpSpPr bwMode="auto">
          <a:xfrm>
            <a:off x="2872979" y="5231607"/>
            <a:ext cx="286940" cy="327422"/>
            <a:chOff x="313" y="1497"/>
            <a:chExt cx="1152" cy="1014"/>
          </a:xfrm>
        </p:grpSpPr>
        <p:pic>
          <p:nvPicPr>
            <p:cNvPr id="187" name="Picture 354" descr="laptop_stylized_small">
              <a:extLst>
                <a:ext uri="{FF2B5EF4-FFF2-40B4-BE49-F238E27FC236}">
                  <a16:creationId xmlns:a16="http://schemas.microsoft.com/office/drawing/2014/main" id="{EA37CFAF-38EB-2545-8F20-380411EFBC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 name="Picture 355" descr="antenna_stylized">
              <a:extLst>
                <a:ext uri="{FF2B5EF4-FFF2-40B4-BE49-F238E27FC236}">
                  <a16:creationId xmlns:a16="http://schemas.microsoft.com/office/drawing/2014/main" id="{79DFDD41-1102-684C-B91C-88ADEBF387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9" name="Group 403">
            <a:extLst>
              <a:ext uri="{FF2B5EF4-FFF2-40B4-BE49-F238E27FC236}">
                <a16:creationId xmlns:a16="http://schemas.microsoft.com/office/drawing/2014/main" id="{3D48FC39-032B-A342-BFD0-33CBD6CB3A7F}"/>
              </a:ext>
            </a:extLst>
          </p:cNvPr>
          <p:cNvGrpSpPr>
            <a:grpSpLocks/>
          </p:cNvGrpSpPr>
          <p:nvPr/>
        </p:nvGrpSpPr>
        <p:grpSpPr bwMode="auto">
          <a:xfrm>
            <a:off x="2796779" y="4362450"/>
            <a:ext cx="364331" cy="302419"/>
            <a:chOff x="2751" y="1851"/>
            <a:chExt cx="462" cy="478"/>
          </a:xfrm>
        </p:grpSpPr>
        <p:pic>
          <p:nvPicPr>
            <p:cNvPr id="190" name="Picture 364" descr="iphone_stylized_small">
              <a:extLst>
                <a:ext uri="{FF2B5EF4-FFF2-40B4-BE49-F238E27FC236}">
                  <a16:creationId xmlns:a16="http://schemas.microsoft.com/office/drawing/2014/main" id="{D28B1A7C-E2CC-BE4F-8868-8685B04387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1" name="Picture 402" descr="antenna_radiation_stylized">
              <a:extLst>
                <a:ext uri="{FF2B5EF4-FFF2-40B4-BE49-F238E27FC236}">
                  <a16:creationId xmlns:a16="http://schemas.microsoft.com/office/drawing/2014/main" id="{5BB3FE4E-87C2-8246-82D8-D49345DCDF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2" name="Group 403">
            <a:extLst>
              <a:ext uri="{FF2B5EF4-FFF2-40B4-BE49-F238E27FC236}">
                <a16:creationId xmlns:a16="http://schemas.microsoft.com/office/drawing/2014/main" id="{86FB4197-A7C7-2C4B-87E5-4528376C50B4}"/>
              </a:ext>
            </a:extLst>
          </p:cNvPr>
          <p:cNvGrpSpPr>
            <a:grpSpLocks/>
          </p:cNvGrpSpPr>
          <p:nvPr/>
        </p:nvGrpSpPr>
        <p:grpSpPr bwMode="auto">
          <a:xfrm>
            <a:off x="4717257" y="4857750"/>
            <a:ext cx="394097" cy="294085"/>
            <a:chOff x="2751" y="1851"/>
            <a:chExt cx="462" cy="478"/>
          </a:xfrm>
        </p:grpSpPr>
        <p:pic>
          <p:nvPicPr>
            <p:cNvPr id="193" name="Picture 364" descr="iphone_stylized_small">
              <a:extLst>
                <a:ext uri="{FF2B5EF4-FFF2-40B4-BE49-F238E27FC236}">
                  <a16:creationId xmlns:a16="http://schemas.microsoft.com/office/drawing/2014/main" id="{0C0CDB8A-DE3D-5F4A-A881-49C3DC050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 name="Picture 402" descr="antenna_radiation_stylized">
              <a:extLst>
                <a:ext uri="{FF2B5EF4-FFF2-40B4-BE49-F238E27FC236}">
                  <a16:creationId xmlns:a16="http://schemas.microsoft.com/office/drawing/2014/main" id="{FBB79140-E464-FA4E-BC03-E9D77416B1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 name="Group 356">
            <a:extLst>
              <a:ext uri="{FF2B5EF4-FFF2-40B4-BE49-F238E27FC236}">
                <a16:creationId xmlns:a16="http://schemas.microsoft.com/office/drawing/2014/main" id="{814B233D-4B4F-8340-BCC6-0250B96E73AE}"/>
              </a:ext>
            </a:extLst>
          </p:cNvPr>
          <p:cNvGrpSpPr>
            <a:grpSpLocks/>
          </p:cNvGrpSpPr>
          <p:nvPr/>
        </p:nvGrpSpPr>
        <p:grpSpPr bwMode="auto">
          <a:xfrm>
            <a:off x="3740944" y="4750594"/>
            <a:ext cx="282179" cy="261938"/>
            <a:chOff x="313" y="1497"/>
            <a:chExt cx="1152" cy="1014"/>
          </a:xfrm>
        </p:grpSpPr>
        <p:pic>
          <p:nvPicPr>
            <p:cNvPr id="196" name="Picture 354" descr="laptop_stylized_small">
              <a:extLst>
                <a:ext uri="{FF2B5EF4-FFF2-40B4-BE49-F238E27FC236}">
                  <a16:creationId xmlns:a16="http://schemas.microsoft.com/office/drawing/2014/main" id="{EC5C806D-D5CA-5A4B-958A-3D3885D635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7" name="Picture 355" descr="antenna_stylized">
              <a:extLst>
                <a:ext uri="{FF2B5EF4-FFF2-40B4-BE49-F238E27FC236}">
                  <a16:creationId xmlns:a16="http://schemas.microsoft.com/office/drawing/2014/main" id="{22DE5A99-B75E-E846-A9CA-B5A4A8A086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8" name="Group 356">
            <a:extLst>
              <a:ext uri="{FF2B5EF4-FFF2-40B4-BE49-F238E27FC236}">
                <a16:creationId xmlns:a16="http://schemas.microsoft.com/office/drawing/2014/main" id="{44A62913-19C4-CF45-A43E-AF4966B1C6B9}"/>
              </a:ext>
            </a:extLst>
          </p:cNvPr>
          <p:cNvGrpSpPr>
            <a:grpSpLocks/>
          </p:cNvGrpSpPr>
          <p:nvPr/>
        </p:nvGrpSpPr>
        <p:grpSpPr bwMode="auto">
          <a:xfrm>
            <a:off x="1432323" y="4339829"/>
            <a:ext cx="211931" cy="258365"/>
            <a:chOff x="313" y="1497"/>
            <a:chExt cx="1152" cy="1014"/>
          </a:xfrm>
        </p:grpSpPr>
        <p:pic>
          <p:nvPicPr>
            <p:cNvPr id="199" name="Picture 354" descr="laptop_stylized_small">
              <a:extLst>
                <a:ext uri="{FF2B5EF4-FFF2-40B4-BE49-F238E27FC236}">
                  <a16:creationId xmlns:a16="http://schemas.microsoft.com/office/drawing/2014/main" id="{2C6FC57A-B2AA-024C-AA50-833F87F56B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 name="Picture 355" descr="antenna_stylized">
              <a:extLst>
                <a:ext uri="{FF2B5EF4-FFF2-40B4-BE49-F238E27FC236}">
                  <a16:creationId xmlns:a16="http://schemas.microsoft.com/office/drawing/2014/main" id="{A7408C9B-0424-4D46-A3CB-20DA2F9659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1" name="Group 403">
            <a:extLst>
              <a:ext uri="{FF2B5EF4-FFF2-40B4-BE49-F238E27FC236}">
                <a16:creationId xmlns:a16="http://schemas.microsoft.com/office/drawing/2014/main" id="{8BF4494C-B45F-EA42-8D3E-0E8E92701DEB}"/>
              </a:ext>
            </a:extLst>
          </p:cNvPr>
          <p:cNvGrpSpPr>
            <a:grpSpLocks/>
          </p:cNvGrpSpPr>
          <p:nvPr/>
        </p:nvGrpSpPr>
        <p:grpSpPr bwMode="auto">
          <a:xfrm>
            <a:off x="1212056" y="4088606"/>
            <a:ext cx="333375" cy="285750"/>
            <a:chOff x="2751" y="1851"/>
            <a:chExt cx="462" cy="478"/>
          </a:xfrm>
        </p:grpSpPr>
        <p:pic>
          <p:nvPicPr>
            <p:cNvPr id="202" name="Picture 364" descr="iphone_stylized_small">
              <a:extLst>
                <a:ext uri="{FF2B5EF4-FFF2-40B4-BE49-F238E27FC236}">
                  <a16:creationId xmlns:a16="http://schemas.microsoft.com/office/drawing/2014/main" id="{F9290FEC-F0ED-A746-9BCA-11DE56BF8C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3" name="Picture 402" descr="antenna_radiation_stylized">
              <a:extLst>
                <a:ext uri="{FF2B5EF4-FFF2-40B4-BE49-F238E27FC236}">
                  <a16:creationId xmlns:a16="http://schemas.microsoft.com/office/drawing/2014/main" id="{7F0B6E3C-FE7C-8244-BFE5-BB2FF84C835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 name="Group 142">
            <a:extLst>
              <a:ext uri="{FF2B5EF4-FFF2-40B4-BE49-F238E27FC236}">
                <a16:creationId xmlns:a16="http://schemas.microsoft.com/office/drawing/2014/main" id="{05787F7C-D6F9-5148-A1C8-AE0EF1035320}"/>
              </a:ext>
            </a:extLst>
          </p:cNvPr>
          <p:cNvGrpSpPr>
            <a:grpSpLocks/>
          </p:cNvGrpSpPr>
          <p:nvPr/>
        </p:nvGrpSpPr>
        <p:grpSpPr bwMode="auto">
          <a:xfrm>
            <a:off x="1181100" y="2336007"/>
            <a:ext cx="344091" cy="464344"/>
            <a:chOff x="5955030" y="3031808"/>
            <a:chExt cx="914400" cy="1398587"/>
          </a:xfrm>
        </p:grpSpPr>
        <p:grpSp>
          <p:nvGrpSpPr>
            <p:cNvPr id="205" name="Group 398">
              <a:extLst>
                <a:ext uri="{FF2B5EF4-FFF2-40B4-BE49-F238E27FC236}">
                  <a16:creationId xmlns:a16="http://schemas.microsoft.com/office/drawing/2014/main" id="{DEF19A22-8F91-6842-8109-AEB66C6A5ABE}"/>
                </a:ext>
              </a:extLst>
            </p:cNvPr>
            <p:cNvGrpSpPr>
              <a:grpSpLocks/>
            </p:cNvGrpSpPr>
            <p:nvPr/>
          </p:nvGrpSpPr>
          <p:grpSpPr bwMode="auto">
            <a:xfrm>
              <a:off x="6097905" y="3403283"/>
              <a:ext cx="596900" cy="1027112"/>
              <a:chOff x="3130" y="3288"/>
              <a:chExt cx="410" cy="742"/>
            </a:xfrm>
          </p:grpSpPr>
          <p:sp>
            <p:nvSpPr>
              <p:cNvPr id="207" name="Line 270">
                <a:extLst>
                  <a:ext uri="{FF2B5EF4-FFF2-40B4-BE49-F238E27FC236}">
                    <a16:creationId xmlns:a16="http://schemas.microsoft.com/office/drawing/2014/main" id="{E417E1DB-608C-9848-9F0A-5122753DA841}"/>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8" name="Line 271">
                <a:extLst>
                  <a:ext uri="{FF2B5EF4-FFF2-40B4-BE49-F238E27FC236}">
                    <a16:creationId xmlns:a16="http://schemas.microsoft.com/office/drawing/2014/main" id="{3B2D533F-D1A2-B24B-A569-AA613E92259F}"/>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9" name="Line 272">
                <a:extLst>
                  <a:ext uri="{FF2B5EF4-FFF2-40B4-BE49-F238E27FC236}">
                    <a16:creationId xmlns:a16="http://schemas.microsoft.com/office/drawing/2014/main" id="{F887C580-CEC3-4746-B37A-5E728888A4ED}"/>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0" name="Line 273">
                <a:extLst>
                  <a:ext uri="{FF2B5EF4-FFF2-40B4-BE49-F238E27FC236}">
                    <a16:creationId xmlns:a16="http://schemas.microsoft.com/office/drawing/2014/main" id="{5069F6B6-EC0B-9443-B3DF-EC160AF3C2F2}"/>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1" name="Line 274">
                <a:extLst>
                  <a:ext uri="{FF2B5EF4-FFF2-40B4-BE49-F238E27FC236}">
                    <a16:creationId xmlns:a16="http://schemas.microsoft.com/office/drawing/2014/main" id="{148C5F81-3D28-1B46-BC25-8FFB6E9BBBEF}"/>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2" name="Line 275">
                <a:extLst>
                  <a:ext uri="{FF2B5EF4-FFF2-40B4-BE49-F238E27FC236}">
                    <a16:creationId xmlns:a16="http://schemas.microsoft.com/office/drawing/2014/main" id="{E994C03E-7A8C-7649-B94A-FFE6213CF3CA}"/>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3" name="Line 276">
                <a:extLst>
                  <a:ext uri="{FF2B5EF4-FFF2-40B4-BE49-F238E27FC236}">
                    <a16:creationId xmlns:a16="http://schemas.microsoft.com/office/drawing/2014/main" id="{3D5CC52A-81FD-E049-A4D9-6576D1FA6977}"/>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4" name="Line 277">
                <a:extLst>
                  <a:ext uri="{FF2B5EF4-FFF2-40B4-BE49-F238E27FC236}">
                    <a16:creationId xmlns:a16="http://schemas.microsoft.com/office/drawing/2014/main" id="{3ED01E6D-C154-C542-A593-1C66F05106D9}"/>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5" name="Line 278">
                <a:extLst>
                  <a:ext uri="{FF2B5EF4-FFF2-40B4-BE49-F238E27FC236}">
                    <a16:creationId xmlns:a16="http://schemas.microsoft.com/office/drawing/2014/main" id="{F83323B0-0B99-0747-B347-8742C2532B88}"/>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6" name="Line 279">
                <a:extLst>
                  <a:ext uri="{FF2B5EF4-FFF2-40B4-BE49-F238E27FC236}">
                    <a16:creationId xmlns:a16="http://schemas.microsoft.com/office/drawing/2014/main" id="{BC214760-2F6D-A54C-96DB-B2563CA355E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7" name="Line 280">
                <a:extLst>
                  <a:ext uri="{FF2B5EF4-FFF2-40B4-BE49-F238E27FC236}">
                    <a16:creationId xmlns:a16="http://schemas.microsoft.com/office/drawing/2014/main" id="{A0160D0F-A86D-4241-B44D-6E98425F86F0}"/>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8" name="Line 281">
                <a:extLst>
                  <a:ext uri="{FF2B5EF4-FFF2-40B4-BE49-F238E27FC236}">
                    <a16:creationId xmlns:a16="http://schemas.microsoft.com/office/drawing/2014/main" id="{3ABDB358-8829-E54F-AB3F-14EB8832BED5}"/>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9" name="Line 282">
                <a:extLst>
                  <a:ext uri="{FF2B5EF4-FFF2-40B4-BE49-F238E27FC236}">
                    <a16:creationId xmlns:a16="http://schemas.microsoft.com/office/drawing/2014/main" id="{030D6FBA-2C96-C74F-A538-CE828952DFCD}"/>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0" name="Line 283">
                <a:extLst>
                  <a:ext uri="{FF2B5EF4-FFF2-40B4-BE49-F238E27FC236}">
                    <a16:creationId xmlns:a16="http://schemas.microsoft.com/office/drawing/2014/main" id="{444C9AF6-B194-1F4D-9498-4133CAD31F8C}"/>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1" name="Line 284">
                <a:extLst>
                  <a:ext uri="{FF2B5EF4-FFF2-40B4-BE49-F238E27FC236}">
                    <a16:creationId xmlns:a16="http://schemas.microsoft.com/office/drawing/2014/main" id="{1007F074-DD2C-A041-8028-27935643FE8D}"/>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206" name="Picture 399" descr="cell_tower_radiation copy">
              <a:extLst>
                <a:ext uri="{FF2B5EF4-FFF2-40B4-BE49-F238E27FC236}">
                  <a16:creationId xmlns:a16="http://schemas.microsoft.com/office/drawing/2014/main" id="{05BFEF5A-A9A7-8E49-BE1F-03DCB72C00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2" name="Group 356">
            <a:extLst>
              <a:ext uri="{FF2B5EF4-FFF2-40B4-BE49-F238E27FC236}">
                <a16:creationId xmlns:a16="http://schemas.microsoft.com/office/drawing/2014/main" id="{FE7D4943-DFC4-1049-B8CF-FEDA6FD746B2}"/>
              </a:ext>
            </a:extLst>
          </p:cNvPr>
          <p:cNvGrpSpPr>
            <a:grpSpLocks/>
          </p:cNvGrpSpPr>
          <p:nvPr/>
        </p:nvGrpSpPr>
        <p:grpSpPr bwMode="auto">
          <a:xfrm>
            <a:off x="1584723" y="2434829"/>
            <a:ext cx="348853" cy="360759"/>
            <a:chOff x="313" y="1497"/>
            <a:chExt cx="1152" cy="1014"/>
          </a:xfrm>
        </p:grpSpPr>
        <p:pic>
          <p:nvPicPr>
            <p:cNvPr id="223" name="Picture 354" descr="laptop_stylized_small">
              <a:extLst>
                <a:ext uri="{FF2B5EF4-FFF2-40B4-BE49-F238E27FC236}">
                  <a16:creationId xmlns:a16="http://schemas.microsoft.com/office/drawing/2014/main" id="{1B9DAB19-8344-BD4E-8CEC-E817948435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 name="Picture 355" descr="antenna_stylized">
              <a:extLst>
                <a:ext uri="{FF2B5EF4-FFF2-40B4-BE49-F238E27FC236}">
                  <a16:creationId xmlns:a16="http://schemas.microsoft.com/office/drawing/2014/main" id="{EBC88AD6-BA3E-324A-A0BF-8DF9D89E181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5" name="Group 356">
            <a:extLst>
              <a:ext uri="{FF2B5EF4-FFF2-40B4-BE49-F238E27FC236}">
                <a16:creationId xmlns:a16="http://schemas.microsoft.com/office/drawing/2014/main" id="{E2A474A7-8A71-AC43-9403-5CD64CFABC6B}"/>
              </a:ext>
            </a:extLst>
          </p:cNvPr>
          <p:cNvGrpSpPr>
            <a:grpSpLocks/>
          </p:cNvGrpSpPr>
          <p:nvPr/>
        </p:nvGrpSpPr>
        <p:grpSpPr bwMode="auto">
          <a:xfrm>
            <a:off x="1503760" y="3033713"/>
            <a:ext cx="250031" cy="276225"/>
            <a:chOff x="313" y="1497"/>
            <a:chExt cx="1152" cy="1014"/>
          </a:xfrm>
        </p:grpSpPr>
        <p:pic>
          <p:nvPicPr>
            <p:cNvPr id="226" name="Picture 354" descr="laptop_stylized_small">
              <a:extLst>
                <a:ext uri="{FF2B5EF4-FFF2-40B4-BE49-F238E27FC236}">
                  <a16:creationId xmlns:a16="http://schemas.microsoft.com/office/drawing/2014/main" id="{F44CEA56-C9A6-9141-81A0-8DCC3E2F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 name="Picture 355" descr="antenna_stylized">
              <a:extLst>
                <a:ext uri="{FF2B5EF4-FFF2-40B4-BE49-F238E27FC236}">
                  <a16:creationId xmlns:a16="http://schemas.microsoft.com/office/drawing/2014/main" id="{0C57F82F-4D98-D54F-81F8-DA60E1261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8" name="Group 356">
            <a:extLst>
              <a:ext uri="{FF2B5EF4-FFF2-40B4-BE49-F238E27FC236}">
                <a16:creationId xmlns:a16="http://schemas.microsoft.com/office/drawing/2014/main" id="{07CEAB6C-C9D1-9A47-BAA4-4D786E6D429A}"/>
              </a:ext>
            </a:extLst>
          </p:cNvPr>
          <p:cNvGrpSpPr>
            <a:grpSpLocks/>
          </p:cNvGrpSpPr>
          <p:nvPr/>
        </p:nvGrpSpPr>
        <p:grpSpPr bwMode="auto">
          <a:xfrm>
            <a:off x="1112044" y="3098006"/>
            <a:ext cx="211931" cy="258366"/>
            <a:chOff x="313" y="1497"/>
            <a:chExt cx="1152" cy="1014"/>
          </a:xfrm>
        </p:grpSpPr>
        <p:pic>
          <p:nvPicPr>
            <p:cNvPr id="229" name="Picture 354" descr="laptop_stylized_small">
              <a:extLst>
                <a:ext uri="{FF2B5EF4-FFF2-40B4-BE49-F238E27FC236}">
                  <a16:creationId xmlns:a16="http://schemas.microsoft.com/office/drawing/2014/main" id="{66EB1CC5-C145-7141-AE88-FDE185E245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 name="Picture 355" descr="antenna_stylized">
              <a:extLst>
                <a:ext uri="{FF2B5EF4-FFF2-40B4-BE49-F238E27FC236}">
                  <a16:creationId xmlns:a16="http://schemas.microsoft.com/office/drawing/2014/main" id="{CBA3A680-EE48-5C4A-B84E-4A1FCE5487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1" name="Group 403">
            <a:extLst>
              <a:ext uri="{FF2B5EF4-FFF2-40B4-BE49-F238E27FC236}">
                <a16:creationId xmlns:a16="http://schemas.microsoft.com/office/drawing/2014/main" id="{E09A0004-7386-EF43-AE45-070A340FAD3F}"/>
              </a:ext>
            </a:extLst>
          </p:cNvPr>
          <p:cNvGrpSpPr>
            <a:grpSpLocks/>
          </p:cNvGrpSpPr>
          <p:nvPr/>
        </p:nvGrpSpPr>
        <p:grpSpPr bwMode="auto">
          <a:xfrm>
            <a:off x="891779" y="2845594"/>
            <a:ext cx="333375" cy="286941"/>
            <a:chOff x="2751" y="1851"/>
            <a:chExt cx="462" cy="478"/>
          </a:xfrm>
        </p:grpSpPr>
        <p:pic>
          <p:nvPicPr>
            <p:cNvPr id="232" name="Picture 364" descr="iphone_stylized_small">
              <a:extLst>
                <a:ext uri="{FF2B5EF4-FFF2-40B4-BE49-F238E27FC236}">
                  <a16:creationId xmlns:a16="http://schemas.microsoft.com/office/drawing/2014/main" id="{D04F1FE1-F105-E24F-BD11-05351E3FC7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3" name="Picture 402" descr="antenna_radiation_stylized">
              <a:extLst>
                <a:ext uri="{FF2B5EF4-FFF2-40B4-BE49-F238E27FC236}">
                  <a16:creationId xmlns:a16="http://schemas.microsoft.com/office/drawing/2014/main" id="{8995403E-B75E-864E-A3AC-A8BADEA4FA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4" name="Group 356">
            <a:extLst>
              <a:ext uri="{FF2B5EF4-FFF2-40B4-BE49-F238E27FC236}">
                <a16:creationId xmlns:a16="http://schemas.microsoft.com/office/drawing/2014/main" id="{45D88A96-1BEF-AF40-9EF4-F653E8F6912B}"/>
              </a:ext>
            </a:extLst>
          </p:cNvPr>
          <p:cNvGrpSpPr>
            <a:grpSpLocks/>
          </p:cNvGrpSpPr>
          <p:nvPr/>
        </p:nvGrpSpPr>
        <p:grpSpPr bwMode="auto">
          <a:xfrm>
            <a:off x="1173956" y="1908572"/>
            <a:ext cx="334566" cy="289322"/>
            <a:chOff x="313" y="1497"/>
            <a:chExt cx="1152" cy="1014"/>
          </a:xfrm>
        </p:grpSpPr>
        <p:pic>
          <p:nvPicPr>
            <p:cNvPr id="235" name="Picture 354" descr="laptop_stylized_small">
              <a:extLst>
                <a:ext uri="{FF2B5EF4-FFF2-40B4-BE49-F238E27FC236}">
                  <a16:creationId xmlns:a16="http://schemas.microsoft.com/office/drawing/2014/main" id="{5CA82CB5-E7B6-C445-B684-658BC5C3312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 name="Picture 355" descr="antenna_stylized">
              <a:extLst>
                <a:ext uri="{FF2B5EF4-FFF2-40B4-BE49-F238E27FC236}">
                  <a16:creationId xmlns:a16="http://schemas.microsoft.com/office/drawing/2014/main" id="{75F9DB31-6339-494A-A074-B9A0B451692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7" name="Group 403">
            <a:extLst>
              <a:ext uri="{FF2B5EF4-FFF2-40B4-BE49-F238E27FC236}">
                <a16:creationId xmlns:a16="http://schemas.microsoft.com/office/drawing/2014/main" id="{EF99A882-0F7D-1340-8F07-148A4616940E}"/>
              </a:ext>
            </a:extLst>
          </p:cNvPr>
          <p:cNvGrpSpPr>
            <a:grpSpLocks/>
          </p:cNvGrpSpPr>
          <p:nvPr/>
        </p:nvGrpSpPr>
        <p:grpSpPr bwMode="auto">
          <a:xfrm>
            <a:off x="571500" y="2755106"/>
            <a:ext cx="334566" cy="285750"/>
            <a:chOff x="2751" y="1851"/>
            <a:chExt cx="462" cy="478"/>
          </a:xfrm>
        </p:grpSpPr>
        <p:pic>
          <p:nvPicPr>
            <p:cNvPr id="238" name="Picture 364" descr="iphone_stylized_small">
              <a:extLst>
                <a:ext uri="{FF2B5EF4-FFF2-40B4-BE49-F238E27FC236}">
                  <a16:creationId xmlns:a16="http://schemas.microsoft.com/office/drawing/2014/main" id="{8C6A6BBA-51E0-724F-AB7E-9DE15DF9F0F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 name="Picture 402" descr="antenna_radiation_stylized">
              <a:extLst>
                <a:ext uri="{FF2B5EF4-FFF2-40B4-BE49-F238E27FC236}">
                  <a16:creationId xmlns:a16="http://schemas.microsoft.com/office/drawing/2014/main" id="{E51015F6-50FB-094B-BDF9-2FE77B033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0" name="Line 63">
            <a:extLst>
              <a:ext uri="{FF2B5EF4-FFF2-40B4-BE49-F238E27FC236}">
                <a16:creationId xmlns:a16="http://schemas.microsoft.com/office/drawing/2014/main" id="{CCB97428-BD70-4E49-A590-83AF71EA820E}"/>
              </a:ext>
            </a:extLst>
          </p:cNvPr>
          <p:cNvSpPr>
            <a:spLocks noChangeShapeType="1"/>
          </p:cNvSpPr>
          <p:nvPr/>
        </p:nvSpPr>
        <p:spPr bwMode="auto">
          <a:xfrm flipH="1" flipV="1">
            <a:off x="3650457" y="3936207"/>
            <a:ext cx="711994" cy="97036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241" name="Line 34">
            <a:extLst>
              <a:ext uri="{FF2B5EF4-FFF2-40B4-BE49-F238E27FC236}">
                <a16:creationId xmlns:a16="http://schemas.microsoft.com/office/drawing/2014/main" id="{4FC66219-F808-FD4D-9B59-86F203C09C9C}"/>
              </a:ext>
            </a:extLst>
          </p:cNvPr>
          <p:cNvSpPr>
            <a:spLocks noChangeShapeType="1"/>
          </p:cNvSpPr>
          <p:nvPr/>
        </p:nvSpPr>
        <p:spPr bwMode="auto">
          <a:xfrm flipV="1">
            <a:off x="1647825" y="3584973"/>
            <a:ext cx="942975" cy="60721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242" name="Group 6">
            <a:extLst>
              <a:ext uri="{FF2B5EF4-FFF2-40B4-BE49-F238E27FC236}">
                <a16:creationId xmlns:a16="http://schemas.microsoft.com/office/drawing/2014/main" id="{C361E706-F3A3-CF44-AE02-BA0595774CD9}"/>
              </a:ext>
            </a:extLst>
          </p:cNvPr>
          <p:cNvGrpSpPr>
            <a:grpSpLocks/>
          </p:cNvGrpSpPr>
          <p:nvPr/>
        </p:nvGrpSpPr>
        <p:grpSpPr bwMode="auto">
          <a:xfrm>
            <a:off x="2278855" y="2775348"/>
            <a:ext cx="1840706" cy="1321594"/>
            <a:chOff x="3839" y="1737"/>
            <a:chExt cx="1546" cy="1110"/>
          </a:xfrm>
        </p:grpSpPr>
        <p:sp>
          <p:nvSpPr>
            <p:cNvPr id="243" name="Freeform 7">
              <a:extLst>
                <a:ext uri="{FF2B5EF4-FFF2-40B4-BE49-F238E27FC236}">
                  <a16:creationId xmlns:a16="http://schemas.microsoft.com/office/drawing/2014/main" id="{393C90C1-E2F5-7E4D-9330-704828EC3DBF}"/>
                </a:ext>
              </a:extLst>
            </p:cNvPr>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dirty="0">
                <a:solidFill>
                  <a:srgbClr val="000000"/>
                </a:solidFill>
                <a:latin typeface="Arial" charset="0"/>
                <a:ea typeface="ＭＳ Ｐゴシック" charset="0"/>
              </a:endParaRPr>
            </a:p>
          </p:txBody>
        </p:sp>
        <p:sp>
          <p:nvSpPr>
            <p:cNvPr id="244" name="Text Box 8">
              <a:extLst>
                <a:ext uri="{FF2B5EF4-FFF2-40B4-BE49-F238E27FC236}">
                  <a16:creationId xmlns:a16="http://schemas.microsoft.com/office/drawing/2014/main" id="{91AB3FE3-6836-1F44-BEB7-C93EF507CF19}"/>
                </a:ext>
              </a:extLst>
            </p:cNvPr>
            <p:cNvSpPr txBox="1">
              <a:spLocks noChangeArrowheads="1"/>
            </p:cNvSpPr>
            <p:nvPr/>
          </p:nvSpPr>
          <p:spPr bwMode="auto">
            <a:xfrm>
              <a:off x="3873" y="2030"/>
              <a:ext cx="1512" cy="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fontAlgn="base">
                <a:spcBef>
                  <a:spcPct val="0"/>
                </a:spcBef>
                <a:spcAft>
                  <a:spcPct val="0"/>
                </a:spcAft>
                <a:defRPr/>
              </a:pPr>
              <a:r>
                <a:rPr lang="en-US" sz="1800" dirty="0">
                  <a:solidFill>
                    <a:srgbClr val="000000"/>
                  </a:solidFill>
                  <a:latin typeface="Arial" charset="0"/>
                  <a:cs typeface="Arial" charset="0"/>
                </a:rPr>
                <a:t>wired network </a:t>
              </a:r>
            </a:p>
            <a:p>
              <a:pPr algn="ctr" fontAlgn="base">
                <a:spcBef>
                  <a:spcPct val="0"/>
                </a:spcBef>
                <a:spcAft>
                  <a:spcPct val="0"/>
                </a:spcAft>
                <a:defRPr/>
              </a:pPr>
              <a:r>
                <a:rPr lang="en-US" sz="1800" dirty="0">
                  <a:solidFill>
                    <a:srgbClr val="000000"/>
                  </a:solidFill>
                  <a:latin typeface="Arial" charset="0"/>
                  <a:cs typeface="Arial" charset="0"/>
                </a:rPr>
                <a:t>infrastructure</a:t>
              </a:r>
            </a:p>
          </p:txBody>
        </p:sp>
      </p:grpSp>
      <p:sp>
        <p:nvSpPr>
          <p:cNvPr id="124" name="Slide Number Placeholder 3">
            <a:extLst>
              <a:ext uri="{FF2B5EF4-FFF2-40B4-BE49-F238E27FC236}">
                <a16:creationId xmlns:a16="http://schemas.microsoft.com/office/drawing/2014/main" id="{F1D44366-BB3E-BD4E-9FC1-85B3FEC2AB97}"/>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a:latin typeface="+mn-lt"/>
              </a:rPr>
              <a:t>Book: Kurose and Ross: Wireless and Mobile Networks: 7- </a:t>
            </a:r>
            <a:fld id="{C4204591-24BD-A542-B9D5-F8D8A88D2FEE}" type="slidenum">
              <a:rPr lang="en-US" sz="1600" b="0" smtClean="0">
                <a:latin typeface="+mn-lt"/>
              </a:rPr>
              <a:pPr/>
              <a:t>32</a:t>
            </a:fld>
            <a:endParaRPr lang="en-US" sz="1600" b="0" dirty="0">
              <a:latin typeface="+mn-lt"/>
            </a:endParaRPr>
          </a:p>
        </p:txBody>
      </p:sp>
    </p:spTree>
    <p:extLst>
      <p:ext uri="{BB962C8B-B14F-4D97-AF65-F5344CB8AC3E}">
        <p14:creationId xmlns:p14="http://schemas.microsoft.com/office/powerpoint/2010/main" val="29748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Elements of a wireless network</a:t>
            </a:r>
          </a:p>
        </p:txBody>
      </p:sp>
      <p:sp>
        <p:nvSpPr>
          <p:cNvPr id="125" name="Oval 5">
            <a:extLst>
              <a:ext uri="{FF2B5EF4-FFF2-40B4-BE49-F238E27FC236}">
                <a16:creationId xmlns:a16="http://schemas.microsoft.com/office/drawing/2014/main" id="{6FD887B1-36B7-C042-AF16-EC543F193250}"/>
              </a:ext>
            </a:extLst>
          </p:cNvPr>
          <p:cNvSpPr>
            <a:spLocks noChangeArrowheads="1"/>
          </p:cNvSpPr>
          <p:nvPr/>
        </p:nvSpPr>
        <p:spPr bwMode="auto">
          <a:xfrm>
            <a:off x="3612356" y="4140994"/>
            <a:ext cx="1614488" cy="157043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6" name="Oval 11">
            <a:extLst>
              <a:ext uri="{FF2B5EF4-FFF2-40B4-BE49-F238E27FC236}">
                <a16:creationId xmlns:a16="http://schemas.microsoft.com/office/drawing/2014/main" id="{E4A6400A-EFEA-6943-B38A-9D6A4B5A9B80}"/>
              </a:ext>
            </a:extLst>
          </p:cNvPr>
          <p:cNvSpPr>
            <a:spLocks noChangeArrowheads="1"/>
          </p:cNvSpPr>
          <p:nvPr/>
        </p:nvSpPr>
        <p:spPr bwMode="auto">
          <a:xfrm>
            <a:off x="488157" y="1825229"/>
            <a:ext cx="1689497" cy="1714500"/>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7" name="Line 22">
            <a:extLst>
              <a:ext uri="{FF2B5EF4-FFF2-40B4-BE49-F238E27FC236}">
                <a16:creationId xmlns:a16="http://schemas.microsoft.com/office/drawing/2014/main" id="{7B958348-F69B-0945-B7D1-5D0DD9A351D9}"/>
              </a:ext>
            </a:extLst>
          </p:cNvPr>
          <p:cNvSpPr>
            <a:spLocks noChangeShapeType="1"/>
          </p:cNvSpPr>
          <p:nvPr/>
        </p:nvSpPr>
        <p:spPr bwMode="auto">
          <a:xfrm>
            <a:off x="1348979" y="2693194"/>
            <a:ext cx="958453" cy="4917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28" name="Oval 23">
            <a:extLst>
              <a:ext uri="{FF2B5EF4-FFF2-40B4-BE49-F238E27FC236}">
                <a16:creationId xmlns:a16="http://schemas.microsoft.com/office/drawing/2014/main" id="{6DC7CEC3-9E37-6C43-B01A-57E7BFF18F47}"/>
              </a:ext>
            </a:extLst>
          </p:cNvPr>
          <p:cNvSpPr>
            <a:spLocks noChangeArrowheads="1"/>
          </p:cNvSpPr>
          <p:nvPr/>
        </p:nvSpPr>
        <p:spPr bwMode="auto">
          <a:xfrm>
            <a:off x="1143000" y="3882629"/>
            <a:ext cx="778669" cy="75366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9" name="Oval 38">
            <a:extLst>
              <a:ext uri="{FF2B5EF4-FFF2-40B4-BE49-F238E27FC236}">
                <a16:creationId xmlns:a16="http://schemas.microsoft.com/office/drawing/2014/main" id="{D2BE75E6-7844-934E-960A-D867D9A2310E}"/>
              </a:ext>
            </a:extLst>
          </p:cNvPr>
          <p:cNvSpPr>
            <a:spLocks noChangeArrowheads="1"/>
          </p:cNvSpPr>
          <p:nvPr/>
        </p:nvSpPr>
        <p:spPr bwMode="auto">
          <a:xfrm>
            <a:off x="2331244" y="4187429"/>
            <a:ext cx="1708547" cy="15394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30" name="Line 59">
            <a:extLst>
              <a:ext uri="{FF2B5EF4-FFF2-40B4-BE49-F238E27FC236}">
                <a16:creationId xmlns:a16="http://schemas.microsoft.com/office/drawing/2014/main" id="{09A1ED68-4C61-C547-B087-02636BAFB272}"/>
              </a:ext>
            </a:extLst>
          </p:cNvPr>
          <p:cNvSpPr>
            <a:spLocks noChangeShapeType="1"/>
          </p:cNvSpPr>
          <p:nvPr/>
        </p:nvSpPr>
        <p:spPr bwMode="auto">
          <a:xfrm>
            <a:off x="4020741" y="4925616"/>
            <a:ext cx="228600"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1" name="Line 60">
            <a:extLst>
              <a:ext uri="{FF2B5EF4-FFF2-40B4-BE49-F238E27FC236}">
                <a16:creationId xmlns:a16="http://schemas.microsoft.com/office/drawing/2014/main" id="{DCF89B4B-F2C0-9B46-A017-74044CA88C80}"/>
              </a:ext>
            </a:extLst>
          </p:cNvPr>
          <p:cNvSpPr>
            <a:spLocks noChangeShapeType="1"/>
          </p:cNvSpPr>
          <p:nvPr/>
        </p:nvSpPr>
        <p:spPr bwMode="auto">
          <a:xfrm flipH="1">
            <a:off x="3655219" y="485298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2" name="Line 61">
            <a:extLst>
              <a:ext uri="{FF2B5EF4-FFF2-40B4-BE49-F238E27FC236}">
                <a16:creationId xmlns:a16="http://schemas.microsoft.com/office/drawing/2014/main" id="{CB846523-0AE5-B44E-9CD4-A5780699DE7D}"/>
              </a:ext>
            </a:extLst>
          </p:cNvPr>
          <p:cNvSpPr>
            <a:spLocks noChangeShapeType="1"/>
          </p:cNvSpPr>
          <p:nvPr/>
        </p:nvSpPr>
        <p:spPr bwMode="auto">
          <a:xfrm flipH="1">
            <a:off x="3665935" y="491013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3" name="Line 62">
            <a:extLst>
              <a:ext uri="{FF2B5EF4-FFF2-40B4-BE49-F238E27FC236}">
                <a16:creationId xmlns:a16="http://schemas.microsoft.com/office/drawing/2014/main" id="{3D8D61FF-B178-A042-9F75-800F5BC23FCA}"/>
              </a:ext>
            </a:extLst>
          </p:cNvPr>
          <p:cNvSpPr>
            <a:spLocks noChangeShapeType="1"/>
          </p:cNvSpPr>
          <p:nvPr/>
        </p:nvSpPr>
        <p:spPr bwMode="auto">
          <a:xfrm flipH="1">
            <a:off x="3623072" y="4960144"/>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4" name="Line 64">
            <a:extLst>
              <a:ext uri="{FF2B5EF4-FFF2-40B4-BE49-F238E27FC236}">
                <a16:creationId xmlns:a16="http://schemas.microsoft.com/office/drawing/2014/main" id="{0E054FAC-6E60-6F42-9532-E4FBA10A891B}"/>
              </a:ext>
            </a:extLst>
          </p:cNvPr>
          <p:cNvSpPr>
            <a:spLocks noChangeShapeType="1"/>
          </p:cNvSpPr>
          <p:nvPr/>
        </p:nvSpPr>
        <p:spPr bwMode="auto">
          <a:xfrm flipV="1">
            <a:off x="3231356" y="3965972"/>
            <a:ext cx="38100" cy="8382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135" name="Group 356">
            <a:extLst>
              <a:ext uri="{FF2B5EF4-FFF2-40B4-BE49-F238E27FC236}">
                <a16:creationId xmlns:a16="http://schemas.microsoft.com/office/drawing/2014/main" id="{33648B09-CC71-7244-88FB-21FDB43B1417}"/>
              </a:ext>
            </a:extLst>
          </p:cNvPr>
          <p:cNvGrpSpPr>
            <a:grpSpLocks/>
          </p:cNvGrpSpPr>
          <p:nvPr/>
        </p:nvGrpSpPr>
        <p:grpSpPr bwMode="auto">
          <a:xfrm>
            <a:off x="4831556" y="4507706"/>
            <a:ext cx="248841" cy="276225"/>
            <a:chOff x="313" y="1497"/>
            <a:chExt cx="1152" cy="1014"/>
          </a:xfrm>
        </p:grpSpPr>
        <p:pic>
          <p:nvPicPr>
            <p:cNvPr id="136" name="Picture 354" descr="laptop_stylized_small">
              <a:extLst>
                <a:ext uri="{FF2B5EF4-FFF2-40B4-BE49-F238E27FC236}">
                  <a16:creationId xmlns:a16="http://schemas.microsoft.com/office/drawing/2014/main" id="{916388DC-DFC7-6644-A58A-7E3CE3A4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355" descr="antenna_stylized">
              <a:extLst>
                <a:ext uri="{FF2B5EF4-FFF2-40B4-BE49-F238E27FC236}">
                  <a16:creationId xmlns:a16="http://schemas.microsoft.com/office/drawing/2014/main" id="{37884014-95FD-4041-8DD3-B67813446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38" name="Group 361">
            <a:extLst>
              <a:ext uri="{FF2B5EF4-FFF2-40B4-BE49-F238E27FC236}">
                <a16:creationId xmlns:a16="http://schemas.microsoft.com/office/drawing/2014/main" id="{F0D83CBC-A45C-DB46-B426-BC3CB27E561A}"/>
              </a:ext>
            </a:extLst>
          </p:cNvPr>
          <p:cNvGrpSpPr>
            <a:grpSpLocks/>
          </p:cNvGrpSpPr>
          <p:nvPr/>
        </p:nvGrpSpPr>
        <p:grpSpPr bwMode="auto">
          <a:xfrm>
            <a:off x="1553767" y="4004073"/>
            <a:ext cx="297656" cy="291703"/>
            <a:chOff x="2967" y="478"/>
            <a:chExt cx="788" cy="625"/>
          </a:xfrm>
        </p:grpSpPr>
        <p:pic>
          <p:nvPicPr>
            <p:cNvPr id="139" name="Picture 358" descr="access_point_stylized_small">
              <a:extLst>
                <a:ext uri="{FF2B5EF4-FFF2-40B4-BE49-F238E27FC236}">
                  <a16:creationId xmlns:a16="http://schemas.microsoft.com/office/drawing/2014/main" id="{5FE77BF3-1EFB-E041-BAC1-94C95522F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0" name="Picture 360" descr="antenna_radiation_stylized">
              <a:extLst>
                <a:ext uri="{FF2B5EF4-FFF2-40B4-BE49-F238E27FC236}">
                  <a16:creationId xmlns:a16="http://schemas.microsoft.com/office/drawing/2014/main" id="{ED27BB04-ED6E-0D4B-8FE8-C96C4F7B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1" name="Group 1">
            <a:extLst>
              <a:ext uri="{FF2B5EF4-FFF2-40B4-BE49-F238E27FC236}">
                <a16:creationId xmlns:a16="http://schemas.microsoft.com/office/drawing/2014/main" id="{F8EB07E3-DFC0-A445-A33D-75C2AD0A9EF8}"/>
              </a:ext>
            </a:extLst>
          </p:cNvPr>
          <p:cNvGrpSpPr>
            <a:grpSpLocks/>
          </p:cNvGrpSpPr>
          <p:nvPr/>
        </p:nvGrpSpPr>
        <p:grpSpPr bwMode="auto">
          <a:xfrm>
            <a:off x="4251723" y="4575572"/>
            <a:ext cx="344090" cy="465534"/>
            <a:chOff x="5955030" y="3031808"/>
            <a:chExt cx="914400" cy="1398587"/>
          </a:xfrm>
        </p:grpSpPr>
        <p:grpSp>
          <p:nvGrpSpPr>
            <p:cNvPr id="142" name="Group 398">
              <a:extLst>
                <a:ext uri="{FF2B5EF4-FFF2-40B4-BE49-F238E27FC236}">
                  <a16:creationId xmlns:a16="http://schemas.microsoft.com/office/drawing/2014/main" id="{B220ABB4-ABAB-CE46-BE7A-ED482AEAA84D}"/>
                </a:ext>
              </a:extLst>
            </p:cNvPr>
            <p:cNvGrpSpPr>
              <a:grpSpLocks/>
            </p:cNvGrpSpPr>
            <p:nvPr/>
          </p:nvGrpSpPr>
          <p:grpSpPr bwMode="auto">
            <a:xfrm>
              <a:off x="6097905" y="3403283"/>
              <a:ext cx="596900" cy="1027112"/>
              <a:chOff x="3130" y="3288"/>
              <a:chExt cx="410" cy="742"/>
            </a:xfrm>
          </p:grpSpPr>
          <p:sp>
            <p:nvSpPr>
              <p:cNvPr id="144" name="Line 270">
                <a:extLst>
                  <a:ext uri="{FF2B5EF4-FFF2-40B4-BE49-F238E27FC236}">
                    <a16:creationId xmlns:a16="http://schemas.microsoft.com/office/drawing/2014/main" id="{EB3D1AFB-9917-EB40-AEBE-C975E63F26BD}"/>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5" name="Line 271">
                <a:extLst>
                  <a:ext uri="{FF2B5EF4-FFF2-40B4-BE49-F238E27FC236}">
                    <a16:creationId xmlns:a16="http://schemas.microsoft.com/office/drawing/2014/main" id="{E08FC51C-048E-3E4D-9A0F-1FD8F96EBAB2}"/>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6" name="Line 272">
                <a:extLst>
                  <a:ext uri="{FF2B5EF4-FFF2-40B4-BE49-F238E27FC236}">
                    <a16:creationId xmlns:a16="http://schemas.microsoft.com/office/drawing/2014/main" id="{F60BFC20-FF60-2749-A1D5-607289DB4114}"/>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7" name="Line 273">
                <a:extLst>
                  <a:ext uri="{FF2B5EF4-FFF2-40B4-BE49-F238E27FC236}">
                    <a16:creationId xmlns:a16="http://schemas.microsoft.com/office/drawing/2014/main" id="{512627BE-7F4B-E642-8B83-2CFC68BC44F5}"/>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8" name="Line 274">
                <a:extLst>
                  <a:ext uri="{FF2B5EF4-FFF2-40B4-BE49-F238E27FC236}">
                    <a16:creationId xmlns:a16="http://schemas.microsoft.com/office/drawing/2014/main" id="{4E8A0C01-D6A7-1F42-A4A2-1DC6B281EFD6}"/>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9" name="Line 275">
                <a:extLst>
                  <a:ext uri="{FF2B5EF4-FFF2-40B4-BE49-F238E27FC236}">
                    <a16:creationId xmlns:a16="http://schemas.microsoft.com/office/drawing/2014/main" id="{7438FAEA-A6F2-A246-8105-F54EDDC70154}"/>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0" name="Line 276">
                <a:extLst>
                  <a:ext uri="{FF2B5EF4-FFF2-40B4-BE49-F238E27FC236}">
                    <a16:creationId xmlns:a16="http://schemas.microsoft.com/office/drawing/2014/main" id="{E69B15B3-9399-E041-878F-938173CDFFEE}"/>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1" name="Line 277">
                <a:extLst>
                  <a:ext uri="{FF2B5EF4-FFF2-40B4-BE49-F238E27FC236}">
                    <a16:creationId xmlns:a16="http://schemas.microsoft.com/office/drawing/2014/main" id="{1E4874DA-7ED7-874D-B991-AABE14689B1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2" name="Line 278">
                <a:extLst>
                  <a:ext uri="{FF2B5EF4-FFF2-40B4-BE49-F238E27FC236}">
                    <a16:creationId xmlns:a16="http://schemas.microsoft.com/office/drawing/2014/main" id="{6D14A8CC-9625-344D-A6EB-3F17469C477D}"/>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3" name="Line 279">
                <a:extLst>
                  <a:ext uri="{FF2B5EF4-FFF2-40B4-BE49-F238E27FC236}">
                    <a16:creationId xmlns:a16="http://schemas.microsoft.com/office/drawing/2014/main" id="{F87A61CD-1278-5C40-A7DA-1D6151D5DB1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4" name="Line 280">
                <a:extLst>
                  <a:ext uri="{FF2B5EF4-FFF2-40B4-BE49-F238E27FC236}">
                    <a16:creationId xmlns:a16="http://schemas.microsoft.com/office/drawing/2014/main" id="{C0E5602D-DC2C-1843-8D4A-58D3A1ED1DD5}"/>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5" name="Line 281">
                <a:extLst>
                  <a:ext uri="{FF2B5EF4-FFF2-40B4-BE49-F238E27FC236}">
                    <a16:creationId xmlns:a16="http://schemas.microsoft.com/office/drawing/2014/main" id="{DD5E8B9D-A9BC-9746-BBCA-405945A54B48}"/>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6" name="Line 282">
                <a:extLst>
                  <a:ext uri="{FF2B5EF4-FFF2-40B4-BE49-F238E27FC236}">
                    <a16:creationId xmlns:a16="http://schemas.microsoft.com/office/drawing/2014/main" id="{19AF81E9-349A-9344-8D71-5F08AE6BFF3C}"/>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7" name="Line 283">
                <a:extLst>
                  <a:ext uri="{FF2B5EF4-FFF2-40B4-BE49-F238E27FC236}">
                    <a16:creationId xmlns:a16="http://schemas.microsoft.com/office/drawing/2014/main" id="{84FD3D45-465C-2A4D-8826-8073E7679263}"/>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8" name="Line 284">
                <a:extLst>
                  <a:ext uri="{FF2B5EF4-FFF2-40B4-BE49-F238E27FC236}">
                    <a16:creationId xmlns:a16="http://schemas.microsoft.com/office/drawing/2014/main" id="{236149EB-A521-C54B-978B-B2F3D2A80FF2}"/>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43" name="Picture 399" descr="cell_tower_radiation copy">
              <a:extLst>
                <a:ext uri="{FF2B5EF4-FFF2-40B4-BE49-F238E27FC236}">
                  <a16:creationId xmlns:a16="http://schemas.microsoft.com/office/drawing/2014/main" id="{15477466-B0BB-D045-8469-CE320C8C19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9" name="Group 403">
            <a:extLst>
              <a:ext uri="{FF2B5EF4-FFF2-40B4-BE49-F238E27FC236}">
                <a16:creationId xmlns:a16="http://schemas.microsoft.com/office/drawing/2014/main" id="{7E28037A-7EFC-0B46-95B9-4678DDAA8EC2}"/>
              </a:ext>
            </a:extLst>
          </p:cNvPr>
          <p:cNvGrpSpPr>
            <a:grpSpLocks/>
          </p:cNvGrpSpPr>
          <p:nvPr/>
        </p:nvGrpSpPr>
        <p:grpSpPr bwMode="auto">
          <a:xfrm>
            <a:off x="2552700" y="4873229"/>
            <a:ext cx="395288" cy="294084"/>
            <a:chOff x="2751" y="1851"/>
            <a:chExt cx="462" cy="478"/>
          </a:xfrm>
        </p:grpSpPr>
        <p:pic>
          <p:nvPicPr>
            <p:cNvPr id="160" name="Picture 364" descr="iphone_stylized_small">
              <a:extLst>
                <a:ext uri="{FF2B5EF4-FFF2-40B4-BE49-F238E27FC236}">
                  <a16:creationId xmlns:a16="http://schemas.microsoft.com/office/drawing/2014/main" id="{C84FCFF4-A725-4549-A2E6-AB7B6D196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 name="Picture 402" descr="antenna_radiation_stylized">
              <a:extLst>
                <a:ext uri="{FF2B5EF4-FFF2-40B4-BE49-F238E27FC236}">
                  <a16:creationId xmlns:a16="http://schemas.microsoft.com/office/drawing/2014/main" id="{E54086FD-B992-B84A-9956-901A6D564E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62" name="Group 100">
            <a:extLst>
              <a:ext uri="{FF2B5EF4-FFF2-40B4-BE49-F238E27FC236}">
                <a16:creationId xmlns:a16="http://schemas.microsoft.com/office/drawing/2014/main" id="{E7C998EB-2394-544D-80BB-533A98F699A4}"/>
              </a:ext>
            </a:extLst>
          </p:cNvPr>
          <p:cNvGrpSpPr>
            <a:grpSpLocks/>
          </p:cNvGrpSpPr>
          <p:nvPr/>
        </p:nvGrpSpPr>
        <p:grpSpPr bwMode="auto">
          <a:xfrm>
            <a:off x="3070623" y="4598194"/>
            <a:ext cx="344090" cy="465535"/>
            <a:chOff x="5955030" y="3031808"/>
            <a:chExt cx="914400" cy="1398587"/>
          </a:xfrm>
        </p:grpSpPr>
        <p:grpSp>
          <p:nvGrpSpPr>
            <p:cNvPr id="163" name="Group 398">
              <a:extLst>
                <a:ext uri="{FF2B5EF4-FFF2-40B4-BE49-F238E27FC236}">
                  <a16:creationId xmlns:a16="http://schemas.microsoft.com/office/drawing/2014/main" id="{4BA56D45-414C-BE4C-9A22-F243E7D162B0}"/>
                </a:ext>
              </a:extLst>
            </p:cNvPr>
            <p:cNvGrpSpPr>
              <a:grpSpLocks/>
            </p:cNvGrpSpPr>
            <p:nvPr/>
          </p:nvGrpSpPr>
          <p:grpSpPr bwMode="auto">
            <a:xfrm>
              <a:off x="6097905" y="3403283"/>
              <a:ext cx="596900" cy="1027112"/>
              <a:chOff x="3130" y="3288"/>
              <a:chExt cx="410" cy="742"/>
            </a:xfrm>
          </p:grpSpPr>
          <p:sp>
            <p:nvSpPr>
              <p:cNvPr id="165" name="Line 270">
                <a:extLst>
                  <a:ext uri="{FF2B5EF4-FFF2-40B4-BE49-F238E27FC236}">
                    <a16:creationId xmlns:a16="http://schemas.microsoft.com/office/drawing/2014/main" id="{C419645E-7341-1E42-A987-8906510D2DEF}"/>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6" name="Line 271">
                <a:extLst>
                  <a:ext uri="{FF2B5EF4-FFF2-40B4-BE49-F238E27FC236}">
                    <a16:creationId xmlns:a16="http://schemas.microsoft.com/office/drawing/2014/main" id="{E3413CC8-503E-F54F-9020-EA30E1FB6B6B}"/>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7" name="Line 272">
                <a:extLst>
                  <a:ext uri="{FF2B5EF4-FFF2-40B4-BE49-F238E27FC236}">
                    <a16:creationId xmlns:a16="http://schemas.microsoft.com/office/drawing/2014/main" id="{32BE2CA0-4934-C548-8F71-8643317D620B}"/>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8" name="Line 273">
                <a:extLst>
                  <a:ext uri="{FF2B5EF4-FFF2-40B4-BE49-F238E27FC236}">
                    <a16:creationId xmlns:a16="http://schemas.microsoft.com/office/drawing/2014/main" id="{0F568FA7-5D04-F249-88F8-D9BF4BB14387}"/>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9" name="Line 274">
                <a:extLst>
                  <a:ext uri="{FF2B5EF4-FFF2-40B4-BE49-F238E27FC236}">
                    <a16:creationId xmlns:a16="http://schemas.microsoft.com/office/drawing/2014/main" id="{FC33DD3A-B462-0C49-9211-16445A4184BB}"/>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0" name="Line 275">
                <a:extLst>
                  <a:ext uri="{FF2B5EF4-FFF2-40B4-BE49-F238E27FC236}">
                    <a16:creationId xmlns:a16="http://schemas.microsoft.com/office/drawing/2014/main" id="{A27E10EF-E77C-324E-ABE5-7D9D36FAFB95}"/>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1" name="Line 276">
                <a:extLst>
                  <a:ext uri="{FF2B5EF4-FFF2-40B4-BE49-F238E27FC236}">
                    <a16:creationId xmlns:a16="http://schemas.microsoft.com/office/drawing/2014/main" id="{38A6549E-F28B-E548-A11B-F2688FE02DE6}"/>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2" name="Line 277">
                <a:extLst>
                  <a:ext uri="{FF2B5EF4-FFF2-40B4-BE49-F238E27FC236}">
                    <a16:creationId xmlns:a16="http://schemas.microsoft.com/office/drawing/2014/main" id="{CF1EC650-3BA3-404C-9765-2B632619ECD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3" name="Line 278">
                <a:extLst>
                  <a:ext uri="{FF2B5EF4-FFF2-40B4-BE49-F238E27FC236}">
                    <a16:creationId xmlns:a16="http://schemas.microsoft.com/office/drawing/2014/main" id="{633808AB-AED9-EF48-97E4-4DF625A9D8B4}"/>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4" name="Line 279">
                <a:extLst>
                  <a:ext uri="{FF2B5EF4-FFF2-40B4-BE49-F238E27FC236}">
                    <a16:creationId xmlns:a16="http://schemas.microsoft.com/office/drawing/2014/main" id="{F8580CEE-7A5C-7048-9921-68FF09DF0187}"/>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5" name="Line 280">
                <a:extLst>
                  <a:ext uri="{FF2B5EF4-FFF2-40B4-BE49-F238E27FC236}">
                    <a16:creationId xmlns:a16="http://schemas.microsoft.com/office/drawing/2014/main" id="{00996F04-1F8B-CC4D-B37A-210D0A122CC8}"/>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6" name="Line 281">
                <a:extLst>
                  <a:ext uri="{FF2B5EF4-FFF2-40B4-BE49-F238E27FC236}">
                    <a16:creationId xmlns:a16="http://schemas.microsoft.com/office/drawing/2014/main" id="{F19E527D-6BF3-CC47-875A-C4D2C88E88E1}"/>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7" name="Line 282">
                <a:extLst>
                  <a:ext uri="{FF2B5EF4-FFF2-40B4-BE49-F238E27FC236}">
                    <a16:creationId xmlns:a16="http://schemas.microsoft.com/office/drawing/2014/main" id="{18E888AA-D35B-AE4C-90FA-C2A7AF93347F}"/>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8" name="Line 283">
                <a:extLst>
                  <a:ext uri="{FF2B5EF4-FFF2-40B4-BE49-F238E27FC236}">
                    <a16:creationId xmlns:a16="http://schemas.microsoft.com/office/drawing/2014/main" id="{B8D4E8F1-7790-4D40-A0EB-41F3ADEAB496}"/>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9" name="Line 284">
                <a:extLst>
                  <a:ext uri="{FF2B5EF4-FFF2-40B4-BE49-F238E27FC236}">
                    <a16:creationId xmlns:a16="http://schemas.microsoft.com/office/drawing/2014/main" id="{D429B434-2C40-F74E-8CAE-0FC7B5346509}"/>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64" name="Picture 399" descr="cell_tower_radiation copy">
              <a:extLst>
                <a:ext uri="{FF2B5EF4-FFF2-40B4-BE49-F238E27FC236}">
                  <a16:creationId xmlns:a16="http://schemas.microsoft.com/office/drawing/2014/main" id="{A9CD3D46-2E69-B845-B173-09090C1C4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0" name="Group 356">
            <a:extLst>
              <a:ext uri="{FF2B5EF4-FFF2-40B4-BE49-F238E27FC236}">
                <a16:creationId xmlns:a16="http://schemas.microsoft.com/office/drawing/2014/main" id="{8FC9C87C-2193-FD4F-BA1A-A7FDAA554282}"/>
              </a:ext>
            </a:extLst>
          </p:cNvPr>
          <p:cNvGrpSpPr>
            <a:grpSpLocks/>
          </p:cNvGrpSpPr>
          <p:nvPr/>
        </p:nvGrpSpPr>
        <p:grpSpPr bwMode="auto">
          <a:xfrm>
            <a:off x="4336256" y="5200650"/>
            <a:ext cx="271463" cy="253604"/>
            <a:chOff x="313" y="1497"/>
            <a:chExt cx="1152" cy="1014"/>
          </a:xfrm>
        </p:grpSpPr>
        <p:pic>
          <p:nvPicPr>
            <p:cNvPr id="181" name="Picture 354" descr="laptop_stylized_small">
              <a:extLst>
                <a:ext uri="{FF2B5EF4-FFF2-40B4-BE49-F238E27FC236}">
                  <a16:creationId xmlns:a16="http://schemas.microsoft.com/office/drawing/2014/main" id="{21BC2357-8DAB-214A-992E-C0220012B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355" descr="antenna_stylized">
              <a:extLst>
                <a:ext uri="{FF2B5EF4-FFF2-40B4-BE49-F238E27FC236}">
                  <a16:creationId xmlns:a16="http://schemas.microsoft.com/office/drawing/2014/main" id="{FD2019DB-E154-D74C-9D01-E47FB8140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3" name="Group 356">
            <a:extLst>
              <a:ext uri="{FF2B5EF4-FFF2-40B4-BE49-F238E27FC236}">
                <a16:creationId xmlns:a16="http://schemas.microsoft.com/office/drawing/2014/main" id="{72BBF72D-947D-B841-83D8-A2FA489C0CFA}"/>
              </a:ext>
            </a:extLst>
          </p:cNvPr>
          <p:cNvGrpSpPr>
            <a:grpSpLocks/>
          </p:cNvGrpSpPr>
          <p:nvPr/>
        </p:nvGrpSpPr>
        <p:grpSpPr bwMode="auto">
          <a:xfrm>
            <a:off x="3413523" y="5216128"/>
            <a:ext cx="282178" cy="260747"/>
            <a:chOff x="313" y="1497"/>
            <a:chExt cx="1152" cy="1014"/>
          </a:xfrm>
        </p:grpSpPr>
        <p:pic>
          <p:nvPicPr>
            <p:cNvPr id="184" name="Picture 354" descr="laptop_stylized_small">
              <a:extLst>
                <a:ext uri="{FF2B5EF4-FFF2-40B4-BE49-F238E27FC236}">
                  <a16:creationId xmlns:a16="http://schemas.microsoft.com/office/drawing/2014/main" id="{836F4D94-BCDF-3542-A343-115E952ED2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 name="Picture 355" descr="antenna_stylized">
              <a:extLst>
                <a:ext uri="{FF2B5EF4-FFF2-40B4-BE49-F238E27FC236}">
                  <a16:creationId xmlns:a16="http://schemas.microsoft.com/office/drawing/2014/main" id="{B4D8151E-705C-EE40-B724-E0B69FCF06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6" name="Group 356">
            <a:extLst>
              <a:ext uri="{FF2B5EF4-FFF2-40B4-BE49-F238E27FC236}">
                <a16:creationId xmlns:a16="http://schemas.microsoft.com/office/drawing/2014/main" id="{90CF8AA6-D241-564C-A835-C42E9A50FB94}"/>
              </a:ext>
            </a:extLst>
          </p:cNvPr>
          <p:cNvGrpSpPr>
            <a:grpSpLocks/>
          </p:cNvGrpSpPr>
          <p:nvPr/>
        </p:nvGrpSpPr>
        <p:grpSpPr bwMode="auto">
          <a:xfrm>
            <a:off x="2872979" y="5231607"/>
            <a:ext cx="286940" cy="327422"/>
            <a:chOff x="313" y="1497"/>
            <a:chExt cx="1152" cy="1014"/>
          </a:xfrm>
        </p:grpSpPr>
        <p:pic>
          <p:nvPicPr>
            <p:cNvPr id="187" name="Picture 354" descr="laptop_stylized_small">
              <a:extLst>
                <a:ext uri="{FF2B5EF4-FFF2-40B4-BE49-F238E27FC236}">
                  <a16:creationId xmlns:a16="http://schemas.microsoft.com/office/drawing/2014/main" id="{EA37CFAF-38EB-2545-8F20-380411EFBC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 name="Picture 355" descr="antenna_stylized">
              <a:extLst>
                <a:ext uri="{FF2B5EF4-FFF2-40B4-BE49-F238E27FC236}">
                  <a16:creationId xmlns:a16="http://schemas.microsoft.com/office/drawing/2014/main" id="{79DFDD41-1102-684C-B91C-88ADEBF387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9" name="Group 403">
            <a:extLst>
              <a:ext uri="{FF2B5EF4-FFF2-40B4-BE49-F238E27FC236}">
                <a16:creationId xmlns:a16="http://schemas.microsoft.com/office/drawing/2014/main" id="{3D48FC39-032B-A342-BFD0-33CBD6CB3A7F}"/>
              </a:ext>
            </a:extLst>
          </p:cNvPr>
          <p:cNvGrpSpPr>
            <a:grpSpLocks/>
          </p:cNvGrpSpPr>
          <p:nvPr/>
        </p:nvGrpSpPr>
        <p:grpSpPr bwMode="auto">
          <a:xfrm>
            <a:off x="2796779" y="4362450"/>
            <a:ext cx="364331" cy="302419"/>
            <a:chOff x="2751" y="1851"/>
            <a:chExt cx="462" cy="478"/>
          </a:xfrm>
        </p:grpSpPr>
        <p:pic>
          <p:nvPicPr>
            <p:cNvPr id="190" name="Picture 364" descr="iphone_stylized_small">
              <a:extLst>
                <a:ext uri="{FF2B5EF4-FFF2-40B4-BE49-F238E27FC236}">
                  <a16:creationId xmlns:a16="http://schemas.microsoft.com/office/drawing/2014/main" id="{D28B1A7C-E2CC-BE4F-8868-8685B04387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1" name="Picture 402" descr="antenna_radiation_stylized">
              <a:extLst>
                <a:ext uri="{FF2B5EF4-FFF2-40B4-BE49-F238E27FC236}">
                  <a16:creationId xmlns:a16="http://schemas.microsoft.com/office/drawing/2014/main" id="{5BB3FE4E-87C2-8246-82D8-D49345DCDF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2" name="Group 403">
            <a:extLst>
              <a:ext uri="{FF2B5EF4-FFF2-40B4-BE49-F238E27FC236}">
                <a16:creationId xmlns:a16="http://schemas.microsoft.com/office/drawing/2014/main" id="{86FB4197-A7C7-2C4B-87E5-4528376C50B4}"/>
              </a:ext>
            </a:extLst>
          </p:cNvPr>
          <p:cNvGrpSpPr>
            <a:grpSpLocks/>
          </p:cNvGrpSpPr>
          <p:nvPr/>
        </p:nvGrpSpPr>
        <p:grpSpPr bwMode="auto">
          <a:xfrm>
            <a:off x="4717257" y="4857750"/>
            <a:ext cx="394097" cy="294085"/>
            <a:chOff x="2751" y="1851"/>
            <a:chExt cx="462" cy="478"/>
          </a:xfrm>
        </p:grpSpPr>
        <p:pic>
          <p:nvPicPr>
            <p:cNvPr id="193" name="Picture 364" descr="iphone_stylized_small">
              <a:extLst>
                <a:ext uri="{FF2B5EF4-FFF2-40B4-BE49-F238E27FC236}">
                  <a16:creationId xmlns:a16="http://schemas.microsoft.com/office/drawing/2014/main" id="{0C0CDB8A-DE3D-5F4A-A881-49C3DC050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 name="Picture 402" descr="antenna_radiation_stylized">
              <a:extLst>
                <a:ext uri="{FF2B5EF4-FFF2-40B4-BE49-F238E27FC236}">
                  <a16:creationId xmlns:a16="http://schemas.microsoft.com/office/drawing/2014/main" id="{FBB79140-E464-FA4E-BC03-E9D77416B1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 name="Group 356">
            <a:extLst>
              <a:ext uri="{FF2B5EF4-FFF2-40B4-BE49-F238E27FC236}">
                <a16:creationId xmlns:a16="http://schemas.microsoft.com/office/drawing/2014/main" id="{814B233D-4B4F-8340-BCC6-0250B96E73AE}"/>
              </a:ext>
            </a:extLst>
          </p:cNvPr>
          <p:cNvGrpSpPr>
            <a:grpSpLocks/>
          </p:cNvGrpSpPr>
          <p:nvPr/>
        </p:nvGrpSpPr>
        <p:grpSpPr bwMode="auto">
          <a:xfrm>
            <a:off x="3740944" y="4750594"/>
            <a:ext cx="282179" cy="261938"/>
            <a:chOff x="313" y="1497"/>
            <a:chExt cx="1152" cy="1014"/>
          </a:xfrm>
        </p:grpSpPr>
        <p:pic>
          <p:nvPicPr>
            <p:cNvPr id="196" name="Picture 354" descr="laptop_stylized_small">
              <a:extLst>
                <a:ext uri="{FF2B5EF4-FFF2-40B4-BE49-F238E27FC236}">
                  <a16:creationId xmlns:a16="http://schemas.microsoft.com/office/drawing/2014/main" id="{EC5C806D-D5CA-5A4B-958A-3D3885D635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7" name="Picture 355" descr="antenna_stylized">
              <a:extLst>
                <a:ext uri="{FF2B5EF4-FFF2-40B4-BE49-F238E27FC236}">
                  <a16:creationId xmlns:a16="http://schemas.microsoft.com/office/drawing/2014/main" id="{22DE5A99-B75E-E846-A9CA-B5A4A8A086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8" name="Group 356">
            <a:extLst>
              <a:ext uri="{FF2B5EF4-FFF2-40B4-BE49-F238E27FC236}">
                <a16:creationId xmlns:a16="http://schemas.microsoft.com/office/drawing/2014/main" id="{44A62913-19C4-CF45-A43E-AF4966B1C6B9}"/>
              </a:ext>
            </a:extLst>
          </p:cNvPr>
          <p:cNvGrpSpPr>
            <a:grpSpLocks/>
          </p:cNvGrpSpPr>
          <p:nvPr/>
        </p:nvGrpSpPr>
        <p:grpSpPr bwMode="auto">
          <a:xfrm>
            <a:off x="1432323" y="4339829"/>
            <a:ext cx="211931" cy="258365"/>
            <a:chOff x="313" y="1497"/>
            <a:chExt cx="1152" cy="1014"/>
          </a:xfrm>
        </p:grpSpPr>
        <p:pic>
          <p:nvPicPr>
            <p:cNvPr id="199" name="Picture 354" descr="laptop_stylized_small">
              <a:extLst>
                <a:ext uri="{FF2B5EF4-FFF2-40B4-BE49-F238E27FC236}">
                  <a16:creationId xmlns:a16="http://schemas.microsoft.com/office/drawing/2014/main" id="{2C6FC57A-B2AA-024C-AA50-833F87F56B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 name="Picture 355" descr="antenna_stylized">
              <a:extLst>
                <a:ext uri="{FF2B5EF4-FFF2-40B4-BE49-F238E27FC236}">
                  <a16:creationId xmlns:a16="http://schemas.microsoft.com/office/drawing/2014/main" id="{A7408C9B-0424-4D46-A3CB-20DA2F9659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1" name="Group 403">
            <a:extLst>
              <a:ext uri="{FF2B5EF4-FFF2-40B4-BE49-F238E27FC236}">
                <a16:creationId xmlns:a16="http://schemas.microsoft.com/office/drawing/2014/main" id="{8BF4494C-B45F-EA42-8D3E-0E8E92701DEB}"/>
              </a:ext>
            </a:extLst>
          </p:cNvPr>
          <p:cNvGrpSpPr>
            <a:grpSpLocks/>
          </p:cNvGrpSpPr>
          <p:nvPr/>
        </p:nvGrpSpPr>
        <p:grpSpPr bwMode="auto">
          <a:xfrm>
            <a:off x="1212056" y="4088606"/>
            <a:ext cx="333375" cy="285750"/>
            <a:chOff x="2751" y="1851"/>
            <a:chExt cx="462" cy="478"/>
          </a:xfrm>
        </p:grpSpPr>
        <p:pic>
          <p:nvPicPr>
            <p:cNvPr id="202" name="Picture 364" descr="iphone_stylized_small">
              <a:extLst>
                <a:ext uri="{FF2B5EF4-FFF2-40B4-BE49-F238E27FC236}">
                  <a16:creationId xmlns:a16="http://schemas.microsoft.com/office/drawing/2014/main" id="{F9290FEC-F0ED-A746-9BCA-11DE56BF8C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3" name="Picture 402" descr="antenna_radiation_stylized">
              <a:extLst>
                <a:ext uri="{FF2B5EF4-FFF2-40B4-BE49-F238E27FC236}">
                  <a16:creationId xmlns:a16="http://schemas.microsoft.com/office/drawing/2014/main" id="{7F0B6E3C-FE7C-8244-BFE5-BB2FF84C835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 name="Group 142">
            <a:extLst>
              <a:ext uri="{FF2B5EF4-FFF2-40B4-BE49-F238E27FC236}">
                <a16:creationId xmlns:a16="http://schemas.microsoft.com/office/drawing/2014/main" id="{05787F7C-D6F9-5148-A1C8-AE0EF1035320}"/>
              </a:ext>
            </a:extLst>
          </p:cNvPr>
          <p:cNvGrpSpPr>
            <a:grpSpLocks/>
          </p:cNvGrpSpPr>
          <p:nvPr/>
        </p:nvGrpSpPr>
        <p:grpSpPr bwMode="auto">
          <a:xfrm>
            <a:off x="1181100" y="2336007"/>
            <a:ext cx="344091" cy="464344"/>
            <a:chOff x="5955030" y="3031808"/>
            <a:chExt cx="914400" cy="1398587"/>
          </a:xfrm>
        </p:grpSpPr>
        <p:grpSp>
          <p:nvGrpSpPr>
            <p:cNvPr id="205" name="Group 398">
              <a:extLst>
                <a:ext uri="{FF2B5EF4-FFF2-40B4-BE49-F238E27FC236}">
                  <a16:creationId xmlns:a16="http://schemas.microsoft.com/office/drawing/2014/main" id="{DEF19A22-8F91-6842-8109-AEB66C6A5ABE}"/>
                </a:ext>
              </a:extLst>
            </p:cNvPr>
            <p:cNvGrpSpPr>
              <a:grpSpLocks/>
            </p:cNvGrpSpPr>
            <p:nvPr/>
          </p:nvGrpSpPr>
          <p:grpSpPr bwMode="auto">
            <a:xfrm>
              <a:off x="6097905" y="3403283"/>
              <a:ext cx="596900" cy="1027112"/>
              <a:chOff x="3130" y="3288"/>
              <a:chExt cx="410" cy="742"/>
            </a:xfrm>
          </p:grpSpPr>
          <p:sp>
            <p:nvSpPr>
              <p:cNvPr id="207" name="Line 270">
                <a:extLst>
                  <a:ext uri="{FF2B5EF4-FFF2-40B4-BE49-F238E27FC236}">
                    <a16:creationId xmlns:a16="http://schemas.microsoft.com/office/drawing/2014/main" id="{E417E1DB-608C-9848-9F0A-5122753DA841}"/>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8" name="Line 271">
                <a:extLst>
                  <a:ext uri="{FF2B5EF4-FFF2-40B4-BE49-F238E27FC236}">
                    <a16:creationId xmlns:a16="http://schemas.microsoft.com/office/drawing/2014/main" id="{3B2D533F-D1A2-B24B-A569-AA613E92259F}"/>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9" name="Line 272">
                <a:extLst>
                  <a:ext uri="{FF2B5EF4-FFF2-40B4-BE49-F238E27FC236}">
                    <a16:creationId xmlns:a16="http://schemas.microsoft.com/office/drawing/2014/main" id="{F887C580-CEC3-4746-B37A-5E728888A4ED}"/>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0" name="Line 273">
                <a:extLst>
                  <a:ext uri="{FF2B5EF4-FFF2-40B4-BE49-F238E27FC236}">
                    <a16:creationId xmlns:a16="http://schemas.microsoft.com/office/drawing/2014/main" id="{5069F6B6-EC0B-9443-B3DF-EC160AF3C2F2}"/>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1" name="Line 274">
                <a:extLst>
                  <a:ext uri="{FF2B5EF4-FFF2-40B4-BE49-F238E27FC236}">
                    <a16:creationId xmlns:a16="http://schemas.microsoft.com/office/drawing/2014/main" id="{148C5F81-3D28-1B46-BC25-8FFB6E9BBBEF}"/>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2" name="Line 275">
                <a:extLst>
                  <a:ext uri="{FF2B5EF4-FFF2-40B4-BE49-F238E27FC236}">
                    <a16:creationId xmlns:a16="http://schemas.microsoft.com/office/drawing/2014/main" id="{E994C03E-7A8C-7649-B94A-FFE6213CF3CA}"/>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3" name="Line 276">
                <a:extLst>
                  <a:ext uri="{FF2B5EF4-FFF2-40B4-BE49-F238E27FC236}">
                    <a16:creationId xmlns:a16="http://schemas.microsoft.com/office/drawing/2014/main" id="{3D5CC52A-81FD-E049-A4D9-6576D1FA6977}"/>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4" name="Line 277">
                <a:extLst>
                  <a:ext uri="{FF2B5EF4-FFF2-40B4-BE49-F238E27FC236}">
                    <a16:creationId xmlns:a16="http://schemas.microsoft.com/office/drawing/2014/main" id="{3ED01E6D-C154-C542-A593-1C66F05106D9}"/>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5" name="Line 278">
                <a:extLst>
                  <a:ext uri="{FF2B5EF4-FFF2-40B4-BE49-F238E27FC236}">
                    <a16:creationId xmlns:a16="http://schemas.microsoft.com/office/drawing/2014/main" id="{F83323B0-0B99-0747-B347-8742C2532B88}"/>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6" name="Line 279">
                <a:extLst>
                  <a:ext uri="{FF2B5EF4-FFF2-40B4-BE49-F238E27FC236}">
                    <a16:creationId xmlns:a16="http://schemas.microsoft.com/office/drawing/2014/main" id="{BC214760-2F6D-A54C-96DB-B2563CA355E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7" name="Line 280">
                <a:extLst>
                  <a:ext uri="{FF2B5EF4-FFF2-40B4-BE49-F238E27FC236}">
                    <a16:creationId xmlns:a16="http://schemas.microsoft.com/office/drawing/2014/main" id="{A0160D0F-A86D-4241-B44D-6E98425F86F0}"/>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8" name="Line 281">
                <a:extLst>
                  <a:ext uri="{FF2B5EF4-FFF2-40B4-BE49-F238E27FC236}">
                    <a16:creationId xmlns:a16="http://schemas.microsoft.com/office/drawing/2014/main" id="{3ABDB358-8829-E54F-AB3F-14EB8832BED5}"/>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9" name="Line 282">
                <a:extLst>
                  <a:ext uri="{FF2B5EF4-FFF2-40B4-BE49-F238E27FC236}">
                    <a16:creationId xmlns:a16="http://schemas.microsoft.com/office/drawing/2014/main" id="{030D6FBA-2C96-C74F-A538-CE828952DFCD}"/>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0" name="Line 283">
                <a:extLst>
                  <a:ext uri="{FF2B5EF4-FFF2-40B4-BE49-F238E27FC236}">
                    <a16:creationId xmlns:a16="http://schemas.microsoft.com/office/drawing/2014/main" id="{444C9AF6-B194-1F4D-9498-4133CAD31F8C}"/>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1" name="Line 284">
                <a:extLst>
                  <a:ext uri="{FF2B5EF4-FFF2-40B4-BE49-F238E27FC236}">
                    <a16:creationId xmlns:a16="http://schemas.microsoft.com/office/drawing/2014/main" id="{1007F074-DD2C-A041-8028-27935643FE8D}"/>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206" name="Picture 399" descr="cell_tower_radiation copy">
              <a:extLst>
                <a:ext uri="{FF2B5EF4-FFF2-40B4-BE49-F238E27FC236}">
                  <a16:creationId xmlns:a16="http://schemas.microsoft.com/office/drawing/2014/main" id="{05BFEF5A-A9A7-8E49-BE1F-03DCB72C00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2" name="Group 356">
            <a:extLst>
              <a:ext uri="{FF2B5EF4-FFF2-40B4-BE49-F238E27FC236}">
                <a16:creationId xmlns:a16="http://schemas.microsoft.com/office/drawing/2014/main" id="{FE7D4943-DFC4-1049-B8CF-FEDA6FD746B2}"/>
              </a:ext>
            </a:extLst>
          </p:cNvPr>
          <p:cNvGrpSpPr>
            <a:grpSpLocks/>
          </p:cNvGrpSpPr>
          <p:nvPr/>
        </p:nvGrpSpPr>
        <p:grpSpPr bwMode="auto">
          <a:xfrm>
            <a:off x="1584723" y="2434829"/>
            <a:ext cx="348853" cy="360759"/>
            <a:chOff x="313" y="1497"/>
            <a:chExt cx="1152" cy="1014"/>
          </a:xfrm>
        </p:grpSpPr>
        <p:pic>
          <p:nvPicPr>
            <p:cNvPr id="223" name="Picture 354" descr="laptop_stylized_small">
              <a:extLst>
                <a:ext uri="{FF2B5EF4-FFF2-40B4-BE49-F238E27FC236}">
                  <a16:creationId xmlns:a16="http://schemas.microsoft.com/office/drawing/2014/main" id="{1B9DAB19-8344-BD4E-8CEC-E817948435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 name="Picture 355" descr="antenna_stylized">
              <a:extLst>
                <a:ext uri="{FF2B5EF4-FFF2-40B4-BE49-F238E27FC236}">
                  <a16:creationId xmlns:a16="http://schemas.microsoft.com/office/drawing/2014/main" id="{EBC88AD6-BA3E-324A-A0BF-8DF9D89E181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5" name="Group 356">
            <a:extLst>
              <a:ext uri="{FF2B5EF4-FFF2-40B4-BE49-F238E27FC236}">
                <a16:creationId xmlns:a16="http://schemas.microsoft.com/office/drawing/2014/main" id="{E2A474A7-8A71-AC43-9403-5CD64CFABC6B}"/>
              </a:ext>
            </a:extLst>
          </p:cNvPr>
          <p:cNvGrpSpPr>
            <a:grpSpLocks/>
          </p:cNvGrpSpPr>
          <p:nvPr/>
        </p:nvGrpSpPr>
        <p:grpSpPr bwMode="auto">
          <a:xfrm>
            <a:off x="1503760" y="3033713"/>
            <a:ext cx="250031" cy="276225"/>
            <a:chOff x="313" y="1497"/>
            <a:chExt cx="1152" cy="1014"/>
          </a:xfrm>
        </p:grpSpPr>
        <p:pic>
          <p:nvPicPr>
            <p:cNvPr id="226" name="Picture 354" descr="laptop_stylized_small">
              <a:extLst>
                <a:ext uri="{FF2B5EF4-FFF2-40B4-BE49-F238E27FC236}">
                  <a16:creationId xmlns:a16="http://schemas.microsoft.com/office/drawing/2014/main" id="{F44CEA56-C9A6-9141-81A0-8DCC3E2F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 name="Picture 355" descr="antenna_stylized">
              <a:extLst>
                <a:ext uri="{FF2B5EF4-FFF2-40B4-BE49-F238E27FC236}">
                  <a16:creationId xmlns:a16="http://schemas.microsoft.com/office/drawing/2014/main" id="{0C57F82F-4D98-D54F-81F8-DA60E1261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8" name="Group 356">
            <a:extLst>
              <a:ext uri="{FF2B5EF4-FFF2-40B4-BE49-F238E27FC236}">
                <a16:creationId xmlns:a16="http://schemas.microsoft.com/office/drawing/2014/main" id="{07CEAB6C-C9D1-9A47-BAA4-4D786E6D429A}"/>
              </a:ext>
            </a:extLst>
          </p:cNvPr>
          <p:cNvGrpSpPr>
            <a:grpSpLocks/>
          </p:cNvGrpSpPr>
          <p:nvPr/>
        </p:nvGrpSpPr>
        <p:grpSpPr bwMode="auto">
          <a:xfrm>
            <a:off x="1112044" y="3098006"/>
            <a:ext cx="211931" cy="258366"/>
            <a:chOff x="313" y="1497"/>
            <a:chExt cx="1152" cy="1014"/>
          </a:xfrm>
        </p:grpSpPr>
        <p:pic>
          <p:nvPicPr>
            <p:cNvPr id="229" name="Picture 354" descr="laptop_stylized_small">
              <a:extLst>
                <a:ext uri="{FF2B5EF4-FFF2-40B4-BE49-F238E27FC236}">
                  <a16:creationId xmlns:a16="http://schemas.microsoft.com/office/drawing/2014/main" id="{66EB1CC5-C145-7141-AE88-FDE185E245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 name="Picture 355" descr="antenna_stylized">
              <a:extLst>
                <a:ext uri="{FF2B5EF4-FFF2-40B4-BE49-F238E27FC236}">
                  <a16:creationId xmlns:a16="http://schemas.microsoft.com/office/drawing/2014/main" id="{CBA3A680-EE48-5C4A-B84E-4A1FCE5487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1" name="Group 403">
            <a:extLst>
              <a:ext uri="{FF2B5EF4-FFF2-40B4-BE49-F238E27FC236}">
                <a16:creationId xmlns:a16="http://schemas.microsoft.com/office/drawing/2014/main" id="{E09A0004-7386-EF43-AE45-070A340FAD3F}"/>
              </a:ext>
            </a:extLst>
          </p:cNvPr>
          <p:cNvGrpSpPr>
            <a:grpSpLocks/>
          </p:cNvGrpSpPr>
          <p:nvPr/>
        </p:nvGrpSpPr>
        <p:grpSpPr bwMode="auto">
          <a:xfrm>
            <a:off x="891779" y="2845594"/>
            <a:ext cx="333375" cy="286941"/>
            <a:chOff x="2751" y="1851"/>
            <a:chExt cx="462" cy="478"/>
          </a:xfrm>
        </p:grpSpPr>
        <p:pic>
          <p:nvPicPr>
            <p:cNvPr id="232" name="Picture 364" descr="iphone_stylized_small">
              <a:extLst>
                <a:ext uri="{FF2B5EF4-FFF2-40B4-BE49-F238E27FC236}">
                  <a16:creationId xmlns:a16="http://schemas.microsoft.com/office/drawing/2014/main" id="{D04F1FE1-F105-E24F-BD11-05351E3FC7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3" name="Picture 402" descr="antenna_radiation_stylized">
              <a:extLst>
                <a:ext uri="{FF2B5EF4-FFF2-40B4-BE49-F238E27FC236}">
                  <a16:creationId xmlns:a16="http://schemas.microsoft.com/office/drawing/2014/main" id="{8995403E-B75E-864E-A3AC-A8BADEA4FA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4" name="Group 356">
            <a:extLst>
              <a:ext uri="{FF2B5EF4-FFF2-40B4-BE49-F238E27FC236}">
                <a16:creationId xmlns:a16="http://schemas.microsoft.com/office/drawing/2014/main" id="{45D88A96-1BEF-AF40-9EF4-F653E8F6912B}"/>
              </a:ext>
            </a:extLst>
          </p:cNvPr>
          <p:cNvGrpSpPr>
            <a:grpSpLocks/>
          </p:cNvGrpSpPr>
          <p:nvPr/>
        </p:nvGrpSpPr>
        <p:grpSpPr bwMode="auto">
          <a:xfrm>
            <a:off x="1173956" y="1908572"/>
            <a:ext cx="334566" cy="289322"/>
            <a:chOff x="313" y="1497"/>
            <a:chExt cx="1152" cy="1014"/>
          </a:xfrm>
        </p:grpSpPr>
        <p:pic>
          <p:nvPicPr>
            <p:cNvPr id="235" name="Picture 354" descr="laptop_stylized_small">
              <a:extLst>
                <a:ext uri="{FF2B5EF4-FFF2-40B4-BE49-F238E27FC236}">
                  <a16:creationId xmlns:a16="http://schemas.microsoft.com/office/drawing/2014/main" id="{5CA82CB5-E7B6-C445-B684-658BC5C3312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 name="Picture 355" descr="antenna_stylized">
              <a:extLst>
                <a:ext uri="{FF2B5EF4-FFF2-40B4-BE49-F238E27FC236}">
                  <a16:creationId xmlns:a16="http://schemas.microsoft.com/office/drawing/2014/main" id="{75F9DB31-6339-494A-A074-B9A0B451692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7" name="Group 403">
            <a:extLst>
              <a:ext uri="{FF2B5EF4-FFF2-40B4-BE49-F238E27FC236}">
                <a16:creationId xmlns:a16="http://schemas.microsoft.com/office/drawing/2014/main" id="{EF99A882-0F7D-1340-8F07-148A4616940E}"/>
              </a:ext>
            </a:extLst>
          </p:cNvPr>
          <p:cNvGrpSpPr>
            <a:grpSpLocks/>
          </p:cNvGrpSpPr>
          <p:nvPr/>
        </p:nvGrpSpPr>
        <p:grpSpPr bwMode="auto">
          <a:xfrm>
            <a:off x="571500" y="2755106"/>
            <a:ext cx="334566" cy="285750"/>
            <a:chOff x="2751" y="1851"/>
            <a:chExt cx="462" cy="478"/>
          </a:xfrm>
        </p:grpSpPr>
        <p:pic>
          <p:nvPicPr>
            <p:cNvPr id="238" name="Picture 364" descr="iphone_stylized_small">
              <a:extLst>
                <a:ext uri="{FF2B5EF4-FFF2-40B4-BE49-F238E27FC236}">
                  <a16:creationId xmlns:a16="http://schemas.microsoft.com/office/drawing/2014/main" id="{8C6A6BBA-51E0-724F-AB7E-9DE15DF9F0F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 name="Picture 402" descr="antenna_radiation_stylized">
              <a:extLst>
                <a:ext uri="{FF2B5EF4-FFF2-40B4-BE49-F238E27FC236}">
                  <a16:creationId xmlns:a16="http://schemas.microsoft.com/office/drawing/2014/main" id="{E51015F6-50FB-094B-BDF9-2FE77B033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0" name="Line 63">
            <a:extLst>
              <a:ext uri="{FF2B5EF4-FFF2-40B4-BE49-F238E27FC236}">
                <a16:creationId xmlns:a16="http://schemas.microsoft.com/office/drawing/2014/main" id="{CCB97428-BD70-4E49-A590-83AF71EA820E}"/>
              </a:ext>
            </a:extLst>
          </p:cNvPr>
          <p:cNvSpPr>
            <a:spLocks noChangeShapeType="1"/>
          </p:cNvSpPr>
          <p:nvPr/>
        </p:nvSpPr>
        <p:spPr bwMode="auto">
          <a:xfrm flipH="1" flipV="1">
            <a:off x="3650457" y="3936207"/>
            <a:ext cx="711994" cy="97036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241" name="Line 34">
            <a:extLst>
              <a:ext uri="{FF2B5EF4-FFF2-40B4-BE49-F238E27FC236}">
                <a16:creationId xmlns:a16="http://schemas.microsoft.com/office/drawing/2014/main" id="{4FC66219-F808-FD4D-9B59-86F203C09C9C}"/>
              </a:ext>
            </a:extLst>
          </p:cNvPr>
          <p:cNvSpPr>
            <a:spLocks noChangeShapeType="1"/>
          </p:cNvSpPr>
          <p:nvPr/>
        </p:nvSpPr>
        <p:spPr bwMode="auto">
          <a:xfrm flipV="1">
            <a:off x="1647825" y="3584973"/>
            <a:ext cx="942975" cy="60721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242" name="Group 6">
            <a:extLst>
              <a:ext uri="{FF2B5EF4-FFF2-40B4-BE49-F238E27FC236}">
                <a16:creationId xmlns:a16="http://schemas.microsoft.com/office/drawing/2014/main" id="{C361E706-F3A3-CF44-AE02-BA0595774CD9}"/>
              </a:ext>
            </a:extLst>
          </p:cNvPr>
          <p:cNvGrpSpPr>
            <a:grpSpLocks/>
          </p:cNvGrpSpPr>
          <p:nvPr/>
        </p:nvGrpSpPr>
        <p:grpSpPr bwMode="auto">
          <a:xfrm>
            <a:off x="2278855" y="2775348"/>
            <a:ext cx="1840706" cy="1321594"/>
            <a:chOff x="3839" y="1737"/>
            <a:chExt cx="1546" cy="1110"/>
          </a:xfrm>
        </p:grpSpPr>
        <p:sp>
          <p:nvSpPr>
            <p:cNvPr id="243" name="Freeform 7">
              <a:extLst>
                <a:ext uri="{FF2B5EF4-FFF2-40B4-BE49-F238E27FC236}">
                  <a16:creationId xmlns:a16="http://schemas.microsoft.com/office/drawing/2014/main" id="{393C90C1-E2F5-7E4D-9330-704828EC3DBF}"/>
                </a:ext>
              </a:extLst>
            </p:cNvPr>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dirty="0">
                <a:solidFill>
                  <a:srgbClr val="000000"/>
                </a:solidFill>
                <a:latin typeface="Arial" charset="0"/>
                <a:ea typeface="ＭＳ Ｐゴシック" charset="0"/>
              </a:endParaRPr>
            </a:p>
          </p:txBody>
        </p:sp>
        <p:sp>
          <p:nvSpPr>
            <p:cNvPr id="244" name="Text Box 8">
              <a:extLst>
                <a:ext uri="{FF2B5EF4-FFF2-40B4-BE49-F238E27FC236}">
                  <a16:creationId xmlns:a16="http://schemas.microsoft.com/office/drawing/2014/main" id="{91AB3FE3-6836-1F44-BEB7-C93EF507CF19}"/>
                </a:ext>
              </a:extLst>
            </p:cNvPr>
            <p:cNvSpPr txBox="1">
              <a:spLocks noChangeArrowheads="1"/>
            </p:cNvSpPr>
            <p:nvPr/>
          </p:nvSpPr>
          <p:spPr bwMode="auto">
            <a:xfrm>
              <a:off x="3873" y="2030"/>
              <a:ext cx="1512" cy="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fontAlgn="base">
                <a:spcBef>
                  <a:spcPct val="0"/>
                </a:spcBef>
                <a:spcAft>
                  <a:spcPct val="0"/>
                </a:spcAft>
                <a:defRPr/>
              </a:pPr>
              <a:r>
                <a:rPr lang="en-US" sz="1800" dirty="0">
                  <a:solidFill>
                    <a:srgbClr val="000000"/>
                  </a:solidFill>
                  <a:latin typeface="Arial" charset="0"/>
                  <a:cs typeface="Arial" charset="0"/>
                </a:rPr>
                <a:t>wired network </a:t>
              </a:r>
            </a:p>
            <a:p>
              <a:pPr algn="ctr" fontAlgn="base">
                <a:spcBef>
                  <a:spcPct val="0"/>
                </a:spcBef>
                <a:spcAft>
                  <a:spcPct val="0"/>
                </a:spcAft>
                <a:defRPr/>
              </a:pPr>
              <a:r>
                <a:rPr lang="en-US" sz="1800" dirty="0">
                  <a:solidFill>
                    <a:srgbClr val="000000"/>
                  </a:solidFill>
                  <a:latin typeface="Arial" charset="0"/>
                  <a:cs typeface="Arial" charset="0"/>
                </a:rPr>
                <a:t>infrastructure</a:t>
              </a:r>
            </a:p>
          </p:txBody>
        </p:sp>
      </p:grpSp>
      <p:sp>
        <p:nvSpPr>
          <p:cNvPr id="245" name="Rectangle 84">
            <a:extLst>
              <a:ext uri="{FF2B5EF4-FFF2-40B4-BE49-F238E27FC236}">
                <a16:creationId xmlns:a16="http://schemas.microsoft.com/office/drawing/2014/main" id="{08CF2C46-CB87-3E41-835B-3548E5B9F21B}"/>
              </a:ext>
            </a:extLst>
          </p:cNvPr>
          <p:cNvSpPr>
            <a:spLocks noChangeArrowheads="1"/>
          </p:cNvSpPr>
          <p:nvPr/>
        </p:nvSpPr>
        <p:spPr bwMode="auto">
          <a:xfrm>
            <a:off x="4411266" y="2101453"/>
            <a:ext cx="4427934" cy="1422797"/>
          </a:xfrm>
          <a:prstGeom prst="rect">
            <a:avLst/>
          </a:prstGeom>
          <a:noFill/>
          <a:ln w="28575">
            <a:solidFill>
              <a:srgbClr val="C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p>
        </p:txBody>
      </p:sp>
      <p:sp>
        <p:nvSpPr>
          <p:cNvPr id="246" name="Rectangle 85">
            <a:extLst>
              <a:ext uri="{FF2B5EF4-FFF2-40B4-BE49-F238E27FC236}">
                <a16:creationId xmlns:a16="http://schemas.microsoft.com/office/drawing/2014/main" id="{14EB31E7-C9BF-C544-834A-4A0984C48F29}"/>
              </a:ext>
            </a:extLst>
          </p:cNvPr>
          <p:cNvSpPr>
            <a:spLocks noChangeArrowheads="1"/>
          </p:cNvSpPr>
          <p:nvPr/>
        </p:nvSpPr>
        <p:spPr bwMode="auto">
          <a:xfrm>
            <a:off x="4521994" y="2047875"/>
            <a:ext cx="1659731" cy="16787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p>
        </p:txBody>
      </p:sp>
      <p:sp>
        <p:nvSpPr>
          <p:cNvPr id="247" name="Rectangle 83">
            <a:extLst>
              <a:ext uri="{FF2B5EF4-FFF2-40B4-BE49-F238E27FC236}">
                <a16:creationId xmlns:a16="http://schemas.microsoft.com/office/drawing/2014/main" id="{AF0C97F5-B4B5-814D-A857-F9DECE153B6A}"/>
              </a:ext>
            </a:extLst>
          </p:cNvPr>
          <p:cNvSpPr>
            <a:spLocks noChangeArrowheads="1"/>
          </p:cNvSpPr>
          <p:nvPr/>
        </p:nvSpPr>
        <p:spPr bwMode="auto">
          <a:xfrm>
            <a:off x="4513660" y="1951435"/>
            <a:ext cx="4335065" cy="1563290"/>
          </a:xfrm>
          <a:prstGeom prst="rect">
            <a:avLst/>
          </a:prstGeom>
          <a:noFill/>
          <a:ln>
            <a:noFill/>
          </a:ln>
          <a:effectLst/>
          <a:extLst>
            <a:ext uri="{909E8E84-426E-40dd-AFC4-6F175D3DCCD1}">
              <a14:hiddenFill xmlns="" xmlns:a14="http://schemas.microsoft.com/office/drawing/2010/main">
                <a:solidFill>
                  <a:srgbClr val="FF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78594" indent="-178594">
              <a:lnSpc>
                <a:spcPct val="90000"/>
              </a:lnSpc>
              <a:spcBef>
                <a:spcPct val="20000"/>
              </a:spcBef>
              <a:buClr>
                <a:srgbClr val="000099"/>
              </a:buClr>
              <a:buSzPct val="75000"/>
              <a:defRPr/>
            </a:pPr>
            <a:r>
              <a:rPr lang="en-US" sz="2100" dirty="0"/>
              <a:t>wireless hosts</a:t>
            </a:r>
          </a:p>
          <a:p>
            <a:pPr marL="178594" indent="-178594">
              <a:lnSpc>
                <a:spcPct val="90000"/>
              </a:lnSpc>
              <a:spcBef>
                <a:spcPct val="20000"/>
              </a:spcBef>
              <a:buClr>
                <a:srgbClr val="000099"/>
              </a:buClr>
              <a:buSzPct val="100000"/>
              <a:buFont typeface="Wingdings" charset="2"/>
              <a:buChar char="§"/>
              <a:defRPr/>
            </a:pPr>
            <a:r>
              <a:rPr lang="en-US" sz="1800" dirty="0"/>
              <a:t>laptop, smartphone, IoT</a:t>
            </a:r>
          </a:p>
          <a:p>
            <a:pPr marL="178594" indent="-178594">
              <a:lnSpc>
                <a:spcPct val="90000"/>
              </a:lnSpc>
              <a:spcBef>
                <a:spcPct val="20000"/>
              </a:spcBef>
              <a:buClr>
                <a:srgbClr val="000099"/>
              </a:buClr>
              <a:buSzPct val="100000"/>
              <a:buFont typeface="Wingdings" charset="2"/>
              <a:buChar char="§"/>
              <a:defRPr/>
            </a:pPr>
            <a:r>
              <a:rPr lang="en-US" sz="1800" dirty="0"/>
              <a:t>run applications</a:t>
            </a:r>
          </a:p>
          <a:p>
            <a:pPr marL="178594" indent="-178594">
              <a:lnSpc>
                <a:spcPct val="90000"/>
              </a:lnSpc>
              <a:spcBef>
                <a:spcPct val="20000"/>
              </a:spcBef>
              <a:buClr>
                <a:srgbClr val="000099"/>
              </a:buClr>
              <a:buSzPct val="100000"/>
              <a:buFont typeface="Wingdings" charset="2"/>
              <a:buChar char="§"/>
              <a:defRPr/>
            </a:pPr>
            <a:r>
              <a:rPr lang="en-US" sz="1800" dirty="0"/>
              <a:t>may be stationary (non-mobile) or mobile</a:t>
            </a:r>
          </a:p>
          <a:p>
            <a:pPr marL="476250" lvl="1" indent="-133350">
              <a:lnSpc>
                <a:spcPct val="90000"/>
              </a:lnSpc>
              <a:spcBef>
                <a:spcPct val="20000"/>
              </a:spcBef>
              <a:buClr>
                <a:srgbClr val="000099"/>
              </a:buClr>
              <a:buFont typeface="Arial"/>
              <a:buChar char="•"/>
              <a:defRPr/>
            </a:pPr>
            <a:r>
              <a:rPr lang="en-US" sz="1500" dirty="0"/>
              <a:t>wireless does </a:t>
            </a:r>
            <a:r>
              <a:rPr lang="en-US" sz="1500" i="1" dirty="0"/>
              <a:t>not</a:t>
            </a:r>
            <a:r>
              <a:rPr lang="en-US" sz="1500" dirty="0"/>
              <a:t> always mean mobility! </a:t>
            </a:r>
          </a:p>
        </p:txBody>
      </p:sp>
      <p:sp>
        <p:nvSpPr>
          <p:cNvPr id="248" name="Line 86">
            <a:extLst>
              <a:ext uri="{FF2B5EF4-FFF2-40B4-BE49-F238E27FC236}">
                <a16:creationId xmlns:a16="http://schemas.microsoft.com/office/drawing/2014/main" id="{1AFC5C88-325B-ED46-A1F7-AC0CB2BE2835}"/>
              </a:ext>
            </a:extLst>
          </p:cNvPr>
          <p:cNvSpPr>
            <a:spLocks noChangeShapeType="1"/>
          </p:cNvSpPr>
          <p:nvPr/>
        </p:nvSpPr>
        <p:spPr bwMode="auto">
          <a:xfrm flipH="1">
            <a:off x="4642247" y="3533776"/>
            <a:ext cx="720328" cy="1670447"/>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r>
              <a:rPr lang="en-US" sz="1800" dirty="0"/>
              <a:t>       </a:t>
            </a:r>
          </a:p>
        </p:txBody>
      </p:sp>
      <p:sp>
        <p:nvSpPr>
          <p:cNvPr id="249" name="Line 87">
            <a:extLst>
              <a:ext uri="{FF2B5EF4-FFF2-40B4-BE49-F238E27FC236}">
                <a16:creationId xmlns:a16="http://schemas.microsoft.com/office/drawing/2014/main" id="{56D9D167-3C00-4D48-9D10-52117EAC26C8}"/>
              </a:ext>
            </a:extLst>
          </p:cNvPr>
          <p:cNvSpPr>
            <a:spLocks noChangeShapeType="1"/>
          </p:cNvSpPr>
          <p:nvPr/>
        </p:nvSpPr>
        <p:spPr bwMode="auto">
          <a:xfrm flipH="1">
            <a:off x="3943350" y="3533776"/>
            <a:ext cx="1400175" cy="1268016"/>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r>
              <a:rPr lang="en-US" sz="1800" dirty="0"/>
              <a:t>          </a:t>
            </a:r>
          </a:p>
        </p:txBody>
      </p:sp>
      <p:grpSp>
        <p:nvGrpSpPr>
          <p:cNvPr id="250" name="Group 356">
            <a:extLst>
              <a:ext uri="{FF2B5EF4-FFF2-40B4-BE49-F238E27FC236}">
                <a16:creationId xmlns:a16="http://schemas.microsoft.com/office/drawing/2014/main" id="{01A65E57-B0FD-9A46-B720-C71660C1A5E7}"/>
              </a:ext>
            </a:extLst>
          </p:cNvPr>
          <p:cNvGrpSpPr>
            <a:grpSpLocks/>
          </p:cNvGrpSpPr>
          <p:nvPr/>
        </p:nvGrpSpPr>
        <p:grpSpPr bwMode="auto">
          <a:xfrm>
            <a:off x="8065294" y="2250282"/>
            <a:ext cx="571500" cy="578644"/>
            <a:chOff x="313" y="1497"/>
            <a:chExt cx="1152" cy="1014"/>
          </a:xfrm>
        </p:grpSpPr>
        <p:pic>
          <p:nvPicPr>
            <p:cNvPr id="251" name="Picture 354" descr="laptop_stylized_small">
              <a:extLst>
                <a:ext uri="{FF2B5EF4-FFF2-40B4-BE49-F238E27FC236}">
                  <a16:creationId xmlns:a16="http://schemas.microsoft.com/office/drawing/2014/main" id="{3A58384A-4E81-1340-98E9-92C6375DDAB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2" name="Picture 355" descr="antenna_stylized">
              <a:extLst>
                <a:ext uri="{FF2B5EF4-FFF2-40B4-BE49-F238E27FC236}">
                  <a16:creationId xmlns:a16="http://schemas.microsoft.com/office/drawing/2014/main" id="{83C4FC22-C297-3047-9776-EBE241DEDB2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53" name="Group 403">
            <a:extLst>
              <a:ext uri="{FF2B5EF4-FFF2-40B4-BE49-F238E27FC236}">
                <a16:creationId xmlns:a16="http://schemas.microsoft.com/office/drawing/2014/main" id="{F0441C14-0EBC-A24F-BD4C-E12173B024B8}"/>
              </a:ext>
            </a:extLst>
          </p:cNvPr>
          <p:cNvGrpSpPr>
            <a:grpSpLocks/>
          </p:cNvGrpSpPr>
          <p:nvPr/>
        </p:nvGrpSpPr>
        <p:grpSpPr bwMode="auto">
          <a:xfrm>
            <a:off x="7486650" y="2190750"/>
            <a:ext cx="448866" cy="385763"/>
            <a:chOff x="2751" y="1851"/>
            <a:chExt cx="462" cy="478"/>
          </a:xfrm>
        </p:grpSpPr>
        <p:pic>
          <p:nvPicPr>
            <p:cNvPr id="254" name="Picture 364" descr="iphone_stylized_small">
              <a:extLst>
                <a:ext uri="{FF2B5EF4-FFF2-40B4-BE49-F238E27FC236}">
                  <a16:creationId xmlns:a16="http://schemas.microsoft.com/office/drawing/2014/main" id="{880564B7-D055-9F4A-BDED-B43CB43E90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5" name="Picture 402" descr="antenna_radiation_stylized">
              <a:extLst>
                <a:ext uri="{FF2B5EF4-FFF2-40B4-BE49-F238E27FC236}">
                  <a16:creationId xmlns:a16="http://schemas.microsoft.com/office/drawing/2014/main" id="{04CFB053-353C-684D-90C6-18048F6104D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59" name="Group 258">
            <a:extLst>
              <a:ext uri="{FF2B5EF4-FFF2-40B4-BE49-F238E27FC236}">
                <a16:creationId xmlns:a16="http://schemas.microsoft.com/office/drawing/2014/main" id="{C33668E5-7FCA-404E-B876-F39735723001}"/>
              </a:ext>
            </a:extLst>
          </p:cNvPr>
          <p:cNvGrpSpPr/>
          <p:nvPr/>
        </p:nvGrpSpPr>
        <p:grpSpPr>
          <a:xfrm>
            <a:off x="7071777" y="2279227"/>
            <a:ext cx="462499" cy="597323"/>
            <a:chOff x="7797061" y="3296104"/>
            <a:chExt cx="347997" cy="396620"/>
          </a:xfrm>
        </p:grpSpPr>
        <p:pic>
          <p:nvPicPr>
            <p:cNvPr id="260" name="Picture 571" descr="fridge2.png">
              <a:extLst>
                <a:ext uri="{FF2B5EF4-FFF2-40B4-BE49-F238E27FC236}">
                  <a16:creationId xmlns:a16="http://schemas.microsoft.com/office/drawing/2014/main" id="{E130FE84-F44D-5448-810A-9B4F142834B1}"/>
                </a:ext>
              </a:extLst>
            </p:cNvPr>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1115" descr="antenna_stylized">
              <a:extLst>
                <a:ext uri="{FF2B5EF4-FFF2-40B4-BE49-F238E27FC236}">
                  <a16:creationId xmlns:a16="http://schemas.microsoft.com/office/drawing/2014/main" id="{4C6F1F56-F16C-9D41-905E-FAB32E1ABB8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 name="Slide Number Placeholder 3">
            <a:extLst>
              <a:ext uri="{FF2B5EF4-FFF2-40B4-BE49-F238E27FC236}">
                <a16:creationId xmlns:a16="http://schemas.microsoft.com/office/drawing/2014/main" id="{B298C48F-476E-9540-90C5-6A6850473ABA}"/>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a:latin typeface="+mn-lt"/>
              </a:rPr>
              <a:t>Book: Kurose and Ross: Wireless and Mobile Networks: 7- </a:t>
            </a:r>
            <a:fld id="{C4204591-24BD-A542-B9D5-F8D8A88D2FEE}" type="slidenum">
              <a:rPr lang="en-US" sz="1600" b="0" smtClean="0">
                <a:latin typeface="+mn-lt"/>
              </a:rPr>
              <a:pPr/>
              <a:t>33</a:t>
            </a:fld>
            <a:endParaRPr lang="en-US" sz="1600" b="0" dirty="0">
              <a:latin typeface="+mn-lt"/>
            </a:endParaRPr>
          </a:p>
        </p:txBody>
      </p:sp>
    </p:spTree>
    <p:extLst>
      <p:ext uri="{BB962C8B-B14F-4D97-AF65-F5344CB8AC3E}">
        <p14:creationId xmlns:p14="http://schemas.microsoft.com/office/powerpoint/2010/main" val="118623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Elements of a wireless network</a:t>
            </a:r>
          </a:p>
        </p:txBody>
      </p:sp>
      <p:sp>
        <p:nvSpPr>
          <p:cNvPr id="125" name="Oval 5">
            <a:extLst>
              <a:ext uri="{FF2B5EF4-FFF2-40B4-BE49-F238E27FC236}">
                <a16:creationId xmlns:a16="http://schemas.microsoft.com/office/drawing/2014/main" id="{6FD887B1-36B7-C042-AF16-EC543F193250}"/>
              </a:ext>
            </a:extLst>
          </p:cNvPr>
          <p:cNvSpPr>
            <a:spLocks noChangeArrowheads="1"/>
          </p:cNvSpPr>
          <p:nvPr/>
        </p:nvSpPr>
        <p:spPr bwMode="auto">
          <a:xfrm>
            <a:off x="3612356" y="4140994"/>
            <a:ext cx="1614488" cy="157043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6" name="Oval 11">
            <a:extLst>
              <a:ext uri="{FF2B5EF4-FFF2-40B4-BE49-F238E27FC236}">
                <a16:creationId xmlns:a16="http://schemas.microsoft.com/office/drawing/2014/main" id="{E4A6400A-EFEA-6943-B38A-9D6A4B5A9B80}"/>
              </a:ext>
            </a:extLst>
          </p:cNvPr>
          <p:cNvSpPr>
            <a:spLocks noChangeArrowheads="1"/>
          </p:cNvSpPr>
          <p:nvPr/>
        </p:nvSpPr>
        <p:spPr bwMode="auto">
          <a:xfrm>
            <a:off x="488157" y="1825229"/>
            <a:ext cx="1689497" cy="1714500"/>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7" name="Line 22">
            <a:extLst>
              <a:ext uri="{FF2B5EF4-FFF2-40B4-BE49-F238E27FC236}">
                <a16:creationId xmlns:a16="http://schemas.microsoft.com/office/drawing/2014/main" id="{7B958348-F69B-0945-B7D1-5D0DD9A351D9}"/>
              </a:ext>
            </a:extLst>
          </p:cNvPr>
          <p:cNvSpPr>
            <a:spLocks noChangeShapeType="1"/>
          </p:cNvSpPr>
          <p:nvPr/>
        </p:nvSpPr>
        <p:spPr bwMode="auto">
          <a:xfrm>
            <a:off x="1348979" y="2693194"/>
            <a:ext cx="958453" cy="4917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28" name="Oval 23">
            <a:extLst>
              <a:ext uri="{FF2B5EF4-FFF2-40B4-BE49-F238E27FC236}">
                <a16:creationId xmlns:a16="http://schemas.microsoft.com/office/drawing/2014/main" id="{6DC7CEC3-9E37-6C43-B01A-57E7BFF18F47}"/>
              </a:ext>
            </a:extLst>
          </p:cNvPr>
          <p:cNvSpPr>
            <a:spLocks noChangeArrowheads="1"/>
          </p:cNvSpPr>
          <p:nvPr/>
        </p:nvSpPr>
        <p:spPr bwMode="auto">
          <a:xfrm>
            <a:off x="1143000" y="3882629"/>
            <a:ext cx="778669" cy="75366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9" name="Oval 38">
            <a:extLst>
              <a:ext uri="{FF2B5EF4-FFF2-40B4-BE49-F238E27FC236}">
                <a16:creationId xmlns:a16="http://schemas.microsoft.com/office/drawing/2014/main" id="{D2BE75E6-7844-934E-960A-D867D9A2310E}"/>
              </a:ext>
            </a:extLst>
          </p:cNvPr>
          <p:cNvSpPr>
            <a:spLocks noChangeArrowheads="1"/>
          </p:cNvSpPr>
          <p:nvPr/>
        </p:nvSpPr>
        <p:spPr bwMode="auto">
          <a:xfrm>
            <a:off x="2331244" y="4187429"/>
            <a:ext cx="1708547" cy="15394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30" name="Line 59">
            <a:extLst>
              <a:ext uri="{FF2B5EF4-FFF2-40B4-BE49-F238E27FC236}">
                <a16:creationId xmlns:a16="http://schemas.microsoft.com/office/drawing/2014/main" id="{09A1ED68-4C61-C547-B087-02636BAFB272}"/>
              </a:ext>
            </a:extLst>
          </p:cNvPr>
          <p:cNvSpPr>
            <a:spLocks noChangeShapeType="1"/>
          </p:cNvSpPr>
          <p:nvPr/>
        </p:nvSpPr>
        <p:spPr bwMode="auto">
          <a:xfrm>
            <a:off x="4020741" y="4925616"/>
            <a:ext cx="228600"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1" name="Line 60">
            <a:extLst>
              <a:ext uri="{FF2B5EF4-FFF2-40B4-BE49-F238E27FC236}">
                <a16:creationId xmlns:a16="http://schemas.microsoft.com/office/drawing/2014/main" id="{DCF89B4B-F2C0-9B46-A017-74044CA88C80}"/>
              </a:ext>
            </a:extLst>
          </p:cNvPr>
          <p:cNvSpPr>
            <a:spLocks noChangeShapeType="1"/>
          </p:cNvSpPr>
          <p:nvPr/>
        </p:nvSpPr>
        <p:spPr bwMode="auto">
          <a:xfrm flipH="1">
            <a:off x="3655219" y="485298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2" name="Line 61">
            <a:extLst>
              <a:ext uri="{FF2B5EF4-FFF2-40B4-BE49-F238E27FC236}">
                <a16:creationId xmlns:a16="http://schemas.microsoft.com/office/drawing/2014/main" id="{CB846523-0AE5-B44E-9CD4-A5780699DE7D}"/>
              </a:ext>
            </a:extLst>
          </p:cNvPr>
          <p:cNvSpPr>
            <a:spLocks noChangeShapeType="1"/>
          </p:cNvSpPr>
          <p:nvPr/>
        </p:nvSpPr>
        <p:spPr bwMode="auto">
          <a:xfrm flipH="1">
            <a:off x="3665935" y="491013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3" name="Line 62">
            <a:extLst>
              <a:ext uri="{FF2B5EF4-FFF2-40B4-BE49-F238E27FC236}">
                <a16:creationId xmlns:a16="http://schemas.microsoft.com/office/drawing/2014/main" id="{3D8D61FF-B178-A042-9F75-800F5BC23FCA}"/>
              </a:ext>
            </a:extLst>
          </p:cNvPr>
          <p:cNvSpPr>
            <a:spLocks noChangeShapeType="1"/>
          </p:cNvSpPr>
          <p:nvPr/>
        </p:nvSpPr>
        <p:spPr bwMode="auto">
          <a:xfrm flipH="1">
            <a:off x="3623072" y="4960144"/>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4" name="Line 64">
            <a:extLst>
              <a:ext uri="{FF2B5EF4-FFF2-40B4-BE49-F238E27FC236}">
                <a16:creationId xmlns:a16="http://schemas.microsoft.com/office/drawing/2014/main" id="{0E054FAC-6E60-6F42-9532-E4FBA10A891B}"/>
              </a:ext>
            </a:extLst>
          </p:cNvPr>
          <p:cNvSpPr>
            <a:spLocks noChangeShapeType="1"/>
          </p:cNvSpPr>
          <p:nvPr/>
        </p:nvSpPr>
        <p:spPr bwMode="auto">
          <a:xfrm flipV="1">
            <a:off x="3231356" y="3965972"/>
            <a:ext cx="38100" cy="8382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135" name="Group 356">
            <a:extLst>
              <a:ext uri="{FF2B5EF4-FFF2-40B4-BE49-F238E27FC236}">
                <a16:creationId xmlns:a16="http://schemas.microsoft.com/office/drawing/2014/main" id="{33648B09-CC71-7244-88FB-21FDB43B1417}"/>
              </a:ext>
            </a:extLst>
          </p:cNvPr>
          <p:cNvGrpSpPr>
            <a:grpSpLocks/>
          </p:cNvGrpSpPr>
          <p:nvPr/>
        </p:nvGrpSpPr>
        <p:grpSpPr bwMode="auto">
          <a:xfrm>
            <a:off x="4831556" y="4507706"/>
            <a:ext cx="248841" cy="276225"/>
            <a:chOff x="313" y="1497"/>
            <a:chExt cx="1152" cy="1014"/>
          </a:xfrm>
        </p:grpSpPr>
        <p:pic>
          <p:nvPicPr>
            <p:cNvPr id="136" name="Picture 354" descr="laptop_stylized_small">
              <a:extLst>
                <a:ext uri="{FF2B5EF4-FFF2-40B4-BE49-F238E27FC236}">
                  <a16:creationId xmlns:a16="http://schemas.microsoft.com/office/drawing/2014/main" id="{916388DC-DFC7-6644-A58A-7E3CE3A4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355" descr="antenna_stylized">
              <a:extLst>
                <a:ext uri="{FF2B5EF4-FFF2-40B4-BE49-F238E27FC236}">
                  <a16:creationId xmlns:a16="http://schemas.microsoft.com/office/drawing/2014/main" id="{37884014-95FD-4041-8DD3-B67813446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38" name="Group 361">
            <a:extLst>
              <a:ext uri="{FF2B5EF4-FFF2-40B4-BE49-F238E27FC236}">
                <a16:creationId xmlns:a16="http://schemas.microsoft.com/office/drawing/2014/main" id="{F0D83CBC-A45C-DB46-B426-BC3CB27E561A}"/>
              </a:ext>
            </a:extLst>
          </p:cNvPr>
          <p:cNvGrpSpPr>
            <a:grpSpLocks/>
          </p:cNvGrpSpPr>
          <p:nvPr/>
        </p:nvGrpSpPr>
        <p:grpSpPr bwMode="auto">
          <a:xfrm>
            <a:off x="1553767" y="4004073"/>
            <a:ext cx="297656" cy="291703"/>
            <a:chOff x="2967" y="478"/>
            <a:chExt cx="788" cy="625"/>
          </a:xfrm>
        </p:grpSpPr>
        <p:pic>
          <p:nvPicPr>
            <p:cNvPr id="139" name="Picture 358" descr="access_point_stylized_small">
              <a:extLst>
                <a:ext uri="{FF2B5EF4-FFF2-40B4-BE49-F238E27FC236}">
                  <a16:creationId xmlns:a16="http://schemas.microsoft.com/office/drawing/2014/main" id="{5FE77BF3-1EFB-E041-BAC1-94C95522F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0" name="Picture 360" descr="antenna_radiation_stylized">
              <a:extLst>
                <a:ext uri="{FF2B5EF4-FFF2-40B4-BE49-F238E27FC236}">
                  <a16:creationId xmlns:a16="http://schemas.microsoft.com/office/drawing/2014/main" id="{ED27BB04-ED6E-0D4B-8FE8-C96C4F7B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1" name="Group 1">
            <a:extLst>
              <a:ext uri="{FF2B5EF4-FFF2-40B4-BE49-F238E27FC236}">
                <a16:creationId xmlns:a16="http://schemas.microsoft.com/office/drawing/2014/main" id="{F8EB07E3-DFC0-A445-A33D-75C2AD0A9EF8}"/>
              </a:ext>
            </a:extLst>
          </p:cNvPr>
          <p:cNvGrpSpPr>
            <a:grpSpLocks/>
          </p:cNvGrpSpPr>
          <p:nvPr/>
        </p:nvGrpSpPr>
        <p:grpSpPr bwMode="auto">
          <a:xfrm>
            <a:off x="4251723" y="4575572"/>
            <a:ext cx="344090" cy="465534"/>
            <a:chOff x="5955030" y="3031808"/>
            <a:chExt cx="914400" cy="1398587"/>
          </a:xfrm>
        </p:grpSpPr>
        <p:grpSp>
          <p:nvGrpSpPr>
            <p:cNvPr id="142" name="Group 398">
              <a:extLst>
                <a:ext uri="{FF2B5EF4-FFF2-40B4-BE49-F238E27FC236}">
                  <a16:creationId xmlns:a16="http://schemas.microsoft.com/office/drawing/2014/main" id="{B220ABB4-ABAB-CE46-BE7A-ED482AEAA84D}"/>
                </a:ext>
              </a:extLst>
            </p:cNvPr>
            <p:cNvGrpSpPr>
              <a:grpSpLocks/>
            </p:cNvGrpSpPr>
            <p:nvPr/>
          </p:nvGrpSpPr>
          <p:grpSpPr bwMode="auto">
            <a:xfrm>
              <a:off x="6097905" y="3403283"/>
              <a:ext cx="596900" cy="1027112"/>
              <a:chOff x="3130" y="3288"/>
              <a:chExt cx="410" cy="742"/>
            </a:xfrm>
          </p:grpSpPr>
          <p:sp>
            <p:nvSpPr>
              <p:cNvPr id="144" name="Line 270">
                <a:extLst>
                  <a:ext uri="{FF2B5EF4-FFF2-40B4-BE49-F238E27FC236}">
                    <a16:creationId xmlns:a16="http://schemas.microsoft.com/office/drawing/2014/main" id="{EB3D1AFB-9917-EB40-AEBE-C975E63F26BD}"/>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5" name="Line 271">
                <a:extLst>
                  <a:ext uri="{FF2B5EF4-FFF2-40B4-BE49-F238E27FC236}">
                    <a16:creationId xmlns:a16="http://schemas.microsoft.com/office/drawing/2014/main" id="{E08FC51C-048E-3E4D-9A0F-1FD8F96EBAB2}"/>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6" name="Line 272">
                <a:extLst>
                  <a:ext uri="{FF2B5EF4-FFF2-40B4-BE49-F238E27FC236}">
                    <a16:creationId xmlns:a16="http://schemas.microsoft.com/office/drawing/2014/main" id="{F60BFC20-FF60-2749-A1D5-607289DB4114}"/>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7" name="Line 273">
                <a:extLst>
                  <a:ext uri="{FF2B5EF4-FFF2-40B4-BE49-F238E27FC236}">
                    <a16:creationId xmlns:a16="http://schemas.microsoft.com/office/drawing/2014/main" id="{512627BE-7F4B-E642-8B83-2CFC68BC44F5}"/>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8" name="Line 274">
                <a:extLst>
                  <a:ext uri="{FF2B5EF4-FFF2-40B4-BE49-F238E27FC236}">
                    <a16:creationId xmlns:a16="http://schemas.microsoft.com/office/drawing/2014/main" id="{4E8A0C01-D6A7-1F42-A4A2-1DC6B281EFD6}"/>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9" name="Line 275">
                <a:extLst>
                  <a:ext uri="{FF2B5EF4-FFF2-40B4-BE49-F238E27FC236}">
                    <a16:creationId xmlns:a16="http://schemas.microsoft.com/office/drawing/2014/main" id="{7438FAEA-A6F2-A246-8105-F54EDDC70154}"/>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0" name="Line 276">
                <a:extLst>
                  <a:ext uri="{FF2B5EF4-FFF2-40B4-BE49-F238E27FC236}">
                    <a16:creationId xmlns:a16="http://schemas.microsoft.com/office/drawing/2014/main" id="{E69B15B3-9399-E041-878F-938173CDFFEE}"/>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1" name="Line 277">
                <a:extLst>
                  <a:ext uri="{FF2B5EF4-FFF2-40B4-BE49-F238E27FC236}">
                    <a16:creationId xmlns:a16="http://schemas.microsoft.com/office/drawing/2014/main" id="{1E4874DA-7ED7-874D-B991-AABE14689B1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2" name="Line 278">
                <a:extLst>
                  <a:ext uri="{FF2B5EF4-FFF2-40B4-BE49-F238E27FC236}">
                    <a16:creationId xmlns:a16="http://schemas.microsoft.com/office/drawing/2014/main" id="{6D14A8CC-9625-344D-A6EB-3F17469C477D}"/>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3" name="Line 279">
                <a:extLst>
                  <a:ext uri="{FF2B5EF4-FFF2-40B4-BE49-F238E27FC236}">
                    <a16:creationId xmlns:a16="http://schemas.microsoft.com/office/drawing/2014/main" id="{F87A61CD-1278-5C40-A7DA-1D6151D5DB1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4" name="Line 280">
                <a:extLst>
                  <a:ext uri="{FF2B5EF4-FFF2-40B4-BE49-F238E27FC236}">
                    <a16:creationId xmlns:a16="http://schemas.microsoft.com/office/drawing/2014/main" id="{C0E5602D-DC2C-1843-8D4A-58D3A1ED1DD5}"/>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5" name="Line 281">
                <a:extLst>
                  <a:ext uri="{FF2B5EF4-FFF2-40B4-BE49-F238E27FC236}">
                    <a16:creationId xmlns:a16="http://schemas.microsoft.com/office/drawing/2014/main" id="{DD5E8B9D-A9BC-9746-BBCA-405945A54B48}"/>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6" name="Line 282">
                <a:extLst>
                  <a:ext uri="{FF2B5EF4-FFF2-40B4-BE49-F238E27FC236}">
                    <a16:creationId xmlns:a16="http://schemas.microsoft.com/office/drawing/2014/main" id="{19AF81E9-349A-9344-8D71-5F08AE6BFF3C}"/>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7" name="Line 283">
                <a:extLst>
                  <a:ext uri="{FF2B5EF4-FFF2-40B4-BE49-F238E27FC236}">
                    <a16:creationId xmlns:a16="http://schemas.microsoft.com/office/drawing/2014/main" id="{84FD3D45-465C-2A4D-8826-8073E7679263}"/>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8" name="Line 284">
                <a:extLst>
                  <a:ext uri="{FF2B5EF4-FFF2-40B4-BE49-F238E27FC236}">
                    <a16:creationId xmlns:a16="http://schemas.microsoft.com/office/drawing/2014/main" id="{236149EB-A521-C54B-978B-B2F3D2A80FF2}"/>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43" name="Picture 399" descr="cell_tower_radiation copy">
              <a:extLst>
                <a:ext uri="{FF2B5EF4-FFF2-40B4-BE49-F238E27FC236}">
                  <a16:creationId xmlns:a16="http://schemas.microsoft.com/office/drawing/2014/main" id="{15477466-B0BB-D045-8469-CE320C8C19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9" name="Group 403">
            <a:extLst>
              <a:ext uri="{FF2B5EF4-FFF2-40B4-BE49-F238E27FC236}">
                <a16:creationId xmlns:a16="http://schemas.microsoft.com/office/drawing/2014/main" id="{7E28037A-7EFC-0B46-95B9-4678DDAA8EC2}"/>
              </a:ext>
            </a:extLst>
          </p:cNvPr>
          <p:cNvGrpSpPr>
            <a:grpSpLocks/>
          </p:cNvGrpSpPr>
          <p:nvPr/>
        </p:nvGrpSpPr>
        <p:grpSpPr bwMode="auto">
          <a:xfrm>
            <a:off x="2552700" y="4873229"/>
            <a:ext cx="395288" cy="294084"/>
            <a:chOff x="2751" y="1851"/>
            <a:chExt cx="462" cy="478"/>
          </a:xfrm>
        </p:grpSpPr>
        <p:pic>
          <p:nvPicPr>
            <p:cNvPr id="160" name="Picture 364" descr="iphone_stylized_small">
              <a:extLst>
                <a:ext uri="{FF2B5EF4-FFF2-40B4-BE49-F238E27FC236}">
                  <a16:creationId xmlns:a16="http://schemas.microsoft.com/office/drawing/2014/main" id="{C84FCFF4-A725-4549-A2E6-AB7B6D196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 name="Picture 402" descr="antenna_radiation_stylized">
              <a:extLst>
                <a:ext uri="{FF2B5EF4-FFF2-40B4-BE49-F238E27FC236}">
                  <a16:creationId xmlns:a16="http://schemas.microsoft.com/office/drawing/2014/main" id="{E54086FD-B992-B84A-9956-901A6D564E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62" name="Group 100">
            <a:extLst>
              <a:ext uri="{FF2B5EF4-FFF2-40B4-BE49-F238E27FC236}">
                <a16:creationId xmlns:a16="http://schemas.microsoft.com/office/drawing/2014/main" id="{E7C998EB-2394-544D-80BB-533A98F699A4}"/>
              </a:ext>
            </a:extLst>
          </p:cNvPr>
          <p:cNvGrpSpPr>
            <a:grpSpLocks/>
          </p:cNvGrpSpPr>
          <p:nvPr/>
        </p:nvGrpSpPr>
        <p:grpSpPr bwMode="auto">
          <a:xfrm>
            <a:off x="3070623" y="4598194"/>
            <a:ext cx="344090" cy="465535"/>
            <a:chOff x="5955030" y="3031808"/>
            <a:chExt cx="914400" cy="1398587"/>
          </a:xfrm>
        </p:grpSpPr>
        <p:grpSp>
          <p:nvGrpSpPr>
            <p:cNvPr id="163" name="Group 398">
              <a:extLst>
                <a:ext uri="{FF2B5EF4-FFF2-40B4-BE49-F238E27FC236}">
                  <a16:creationId xmlns:a16="http://schemas.microsoft.com/office/drawing/2014/main" id="{4BA56D45-414C-BE4C-9A22-F243E7D162B0}"/>
                </a:ext>
              </a:extLst>
            </p:cNvPr>
            <p:cNvGrpSpPr>
              <a:grpSpLocks/>
            </p:cNvGrpSpPr>
            <p:nvPr/>
          </p:nvGrpSpPr>
          <p:grpSpPr bwMode="auto">
            <a:xfrm>
              <a:off x="6097905" y="3403283"/>
              <a:ext cx="596900" cy="1027112"/>
              <a:chOff x="3130" y="3288"/>
              <a:chExt cx="410" cy="742"/>
            </a:xfrm>
          </p:grpSpPr>
          <p:sp>
            <p:nvSpPr>
              <p:cNvPr id="165" name="Line 270">
                <a:extLst>
                  <a:ext uri="{FF2B5EF4-FFF2-40B4-BE49-F238E27FC236}">
                    <a16:creationId xmlns:a16="http://schemas.microsoft.com/office/drawing/2014/main" id="{C419645E-7341-1E42-A987-8906510D2DEF}"/>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6" name="Line 271">
                <a:extLst>
                  <a:ext uri="{FF2B5EF4-FFF2-40B4-BE49-F238E27FC236}">
                    <a16:creationId xmlns:a16="http://schemas.microsoft.com/office/drawing/2014/main" id="{E3413CC8-503E-F54F-9020-EA30E1FB6B6B}"/>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7" name="Line 272">
                <a:extLst>
                  <a:ext uri="{FF2B5EF4-FFF2-40B4-BE49-F238E27FC236}">
                    <a16:creationId xmlns:a16="http://schemas.microsoft.com/office/drawing/2014/main" id="{32BE2CA0-4934-C548-8F71-8643317D620B}"/>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8" name="Line 273">
                <a:extLst>
                  <a:ext uri="{FF2B5EF4-FFF2-40B4-BE49-F238E27FC236}">
                    <a16:creationId xmlns:a16="http://schemas.microsoft.com/office/drawing/2014/main" id="{0F568FA7-5D04-F249-88F8-D9BF4BB14387}"/>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9" name="Line 274">
                <a:extLst>
                  <a:ext uri="{FF2B5EF4-FFF2-40B4-BE49-F238E27FC236}">
                    <a16:creationId xmlns:a16="http://schemas.microsoft.com/office/drawing/2014/main" id="{FC33DD3A-B462-0C49-9211-16445A4184BB}"/>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0" name="Line 275">
                <a:extLst>
                  <a:ext uri="{FF2B5EF4-FFF2-40B4-BE49-F238E27FC236}">
                    <a16:creationId xmlns:a16="http://schemas.microsoft.com/office/drawing/2014/main" id="{A27E10EF-E77C-324E-ABE5-7D9D36FAFB95}"/>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1" name="Line 276">
                <a:extLst>
                  <a:ext uri="{FF2B5EF4-FFF2-40B4-BE49-F238E27FC236}">
                    <a16:creationId xmlns:a16="http://schemas.microsoft.com/office/drawing/2014/main" id="{38A6549E-F28B-E548-A11B-F2688FE02DE6}"/>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2" name="Line 277">
                <a:extLst>
                  <a:ext uri="{FF2B5EF4-FFF2-40B4-BE49-F238E27FC236}">
                    <a16:creationId xmlns:a16="http://schemas.microsoft.com/office/drawing/2014/main" id="{CF1EC650-3BA3-404C-9765-2B632619ECD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3" name="Line 278">
                <a:extLst>
                  <a:ext uri="{FF2B5EF4-FFF2-40B4-BE49-F238E27FC236}">
                    <a16:creationId xmlns:a16="http://schemas.microsoft.com/office/drawing/2014/main" id="{633808AB-AED9-EF48-97E4-4DF625A9D8B4}"/>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4" name="Line 279">
                <a:extLst>
                  <a:ext uri="{FF2B5EF4-FFF2-40B4-BE49-F238E27FC236}">
                    <a16:creationId xmlns:a16="http://schemas.microsoft.com/office/drawing/2014/main" id="{F8580CEE-7A5C-7048-9921-68FF09DF0187}"/>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5" name="Line 280">
                <a:extLst>
                  <a:ext uri="{FF2B5EF4-FFF2-40B4-BE49-F238E27FC236}">
                    <a16:creationId xmlns:a16="http://schemas.microsoft.com/office/drawing/2014/main" id="{00996F04-1F8B-CC4D-B37A-210D0A122CC8}"/>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6" name="Line 281">
                <a:extLst>
                  <a:ext uri="{FF2B5EF4-FFF2-40B4-BE49-F238E27FC236}">
                    <a16:creationId xmlns:a16="http://schemas.microsoft.com/office/drawing/2014/main" id="{F19E527D-6BF3-CC47-875A-C4D2C88E88E1}"/>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7" name="Line 282">
                <a:extLst>
                  <a:ext uri="{FF2B5EF4-FFF2-40B4-BE49-F238E27FC236}">
                    <a16:creationId xmlns:a16="http://schemas.microsoft.com/office/drawing/2014/main" id="{18E888AA-D35B-AE4C-90FA-C2A7AF93347F}"/>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8" name="Line 283">
                <a:extLst>
                  <a:ext uri="{FF2B5EF4-FFF2-40B4-BE49-F238E27FC236}">
                    <a16:creationId xmlns:a16="http://schemas.microsoft.com/office/drawing/2014/main" id="{B8D4E8F1-7790-4D40-A0EB-41F3ADEAB496}"/>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9" name="Line 284">
                <a:extLst>
                  <a:ext uri="{FF2B5EF4-FFF2-40B4-BE49-F238E27FC236}">
                    <a16:creationId xmlns:a16="http://schemas.microsoft.com/office/drawing/2014/main" id="{D429B434-2C40-F74E-8CAE-0FC7B5346509}"/>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64" name="Picture 399" descr="cell_tower_radiation copy">
              <a:extLst>
                <a:ext uri="{FF2B5EF4-FFF2-40B4-BE49-F238E27FC236}">
                  <a16:creationId xmlns:a16="http://schemas.microsoft.com/office/drawing/2014/main" id="{A9CD3D46-2E69-B845-B173-09090C1C4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0" name="Group 356">
            <a:extLst>
              <a:ext uri="{FF2B5EF4-FFF2-40B4-BE49-F238E27FC236}">
                <a16:creationId xmlns:a16="http://schemas.microsoft.com/office/drawing/2014/main" id="{8FC9C87C-2193-FD4F-BA1A-A7FDAA554282}"/>
              </a:ext>
            </a:extLst>
          </p:cNvPr>
          <p:cNvGrpSpPr>
            <a:grpSpLocks/>
          </p:cNvGrpSpPr>
          <p:nvPr/>
        </p:nvGrpSpPr>
        <p:grpSpPr bwMode="auto">
          <a:xfrm>
            <a:off x="4336256" y="5200650"/>
            <a:ext cx="271463" cy="253604"/>
            <a:chOff x="313" y="1497"/>
            <a:chExt cx="1152" cy="1014"/>
          </a:xfrm>
        </p:grpSpPr>
        <p:pic>
          <p:nvPicPr>
            <p:cNvPr id="181" name="Picture 354" descr="laptop_stylized_small">
              <a:extLst>
                <a:ext uri="{FF2B5EF4-FFF2-40B4-BE49-F238E27FC236}">
                  <a16:creationId xmlns:a16="http://schemas.microsoft.com/office/drawing/2014/main" id="{21BC2357-8DAB-214A-992E-C0220012B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355" descr="antenna_stylized">
              <a:extLst>
                <a:ext uri="{FF2B5EF4-FFF2-40B4-BE49-F238E27FC236}">
                  <a16:creationId xmlns:a16="http://schemas.microsoft.com/office/drawing/2014/main" id="{FD2019DB-E154-D74C-9D01-E47FB8140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3" name="Group 356">
            <a:extLst>
              <a:ext uri="{FF2B5EF4-FFF2-40B4-BE49-F238E27FC236}">
                <a16:creationId xmlns:a16="http://schemas.microsoft.com/office/drawing/2014/main" id="{72BBF72D-947D-B841-83D8-A2FA489C0CFA}"/>
              </a:ext>
            </a:extLst>
          </p:cNvPr>
          <p:cNvGrpSpPr>
            <a:grpSpLocks/>
          </p:cNvGrpSpPr>
          <p:nvPr/>
        </p:nvGrpSpPr>
        <p:grpSpPr bwMode="auto">
          <a:xfrm>
            <a:off x="3413523" y="5216128"/>
            <a:ext cx="282178" cy="260747"/>
            <a:chOff x="313" y="1497"/>
            <a:chExt cx="1152" cy="1014"/>
          </a:xfrm>
        </p:grpSpPr>
        <p:pic>
          <p:nvPicPr>
            <p:cNvPr id="184" name="Picture 354" descr="laptop_stylized_small">
              <a:extLst>
                <a:ext uri="{FF2B5EF4-FFF2-40B4-BE49-F238E27FC236}">
                  <a16:creationId xmlns:a16="http://schemas.microsoft.com/office/drawing/2014/main" id="{836F4D94-BCDF-3542-A343-115E952ED2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 name="Picture 355" descr="antenna_stylized">
              <a:extLst>
                <a:ext uri="{FF2B5EF4-FFF2-40B4-BE49-F238E27FC236}">
                  <a16:creationId xmlns:a16="http://schemas.microsoft.com/office/drawing/2014/main" id="{B4D8151E-705C-EE40-B724-E0B69FCF06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6" name="Group 356">
            <a:extLst>
              <a:ext uri="{FF2B5EF4-FFF2-40B4-BE49-F238E27FC236}">
                <a16:creationId xmlns:a16="http://schemas.microsoft.com/office/drawing/2014/main" id="{90CF8AA6-D241-564C-A835-C42E9A50FB94}"/>
              </a:ext>
            </a:extLst>
          </p:cNvPr>
          <p:cNvGrpSpPr>
            <a:grpSpLocks/>
          </p:cNvGrpSpPr>
          <p:nvPr/>
        </p:nvGrpSpPr>
        <p:grpSpPr bwMode="auto">
          <a:xfrm>
            <a:off x="2872979" y="5231607"/>
            <a:ext cx="286940" cy="327422"/>
            <a:chOff x="313" y="1497"/>
            <a:chExt cx="1152" cy="1014"/>
          </a:xfrm>
        </p:grpSpPr>
        <p:pic>
          <p:nvPicPr>
            <p:cNvPr id="187" name="Picture 354" descr="laptop_stylized_small">
              <a:extLst>
                <a:ext uri="{FF2B5EF4-FFF2-40B4-BE49-F238E27FC236}">
                  <a16:creationId xmlns:a16="http://schemas.microsoft.com/office/drawing/2014/main" id="{EA37CFAF-38EB-2545-8F20-380411EFBC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 name="Picture 355" descr="antenna_stylized">
              <a:extLst>
                <a:ext uri="{FF2B5EF4-FFF2-40B4-BE49-F238E27FC236}">
                  <a16:creationId xmlns:a16="http://schemas.microsoft.com/office/drawing/2014/main" id="{79DFDD41-1102-684C-B91C-88ADEBF387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9" name="Group 403">
            <a:extLst>
              <a:ext uri="{FF2B5EF4-FFF2-40B4-BE49-F238E27FC236}">
                <a16:creationId xmlns:a16="http://schemas.microsoft.com/office/drawing/2014/main" id="{3D48FC39-032B-A342-BFD0-33CBD6CB3A7F}"/>
              </a:ext>
            </a:extLst>
          </p:cNvPr>
          <p:cNvGrpSpPr>
            <a:grpSpLocks/>
          </p:cNvGrpSpPr>
          <p:nvPr/>
        </p:nvGrpSpPr>
        <p:grpSpPr bwMode="auto">
          <a:xfrm>
            <a:off x="2796779" y="4362450"/>
            <a:ext cx="364331" cy="302419"/>
            <a:chOff x="2751" y="1851"/>
            <a:chExt cx="462" cy="478"/>
          </a:xfrm>
        </p:grpSpPr>
        <p:pic>
          <p:nvPicPr>
            <p:cNvPr id="190" name="Picture 364" descr="iphone_stylized_small">
              <a:extLst>
                <a:ext uri="{FF2B5EF4-FFF2-40B4-BE49-F238E27FC236}">
                  <a16:creationId xmlns:a16="http://schemas.microsoft.com/office/drawing/2014/main" id="{D28B1A7C-E2CC-BE4F-8868-8685B04387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1" name="Picture 402" descr="antenna_radiation_stylized">
              <a:extLst>
                <a:ext uri="{FF2B5EF4-FFF2-40B4-BE49-F238E27FC236}">
                  <a16:creationId xmlns:a16="http://schemas.microsoft.com/office/drawing/2014/main" id="{5BB3FE4E-87C2-8246-82D8-D49345DCDF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2" name="Group 403">
            <a:extLst>
              <a:ext uri="{FF2B5EF4-FFF2-40B4-BE49-F238E27FC236}">
                <a16:creationId xmlns:a16="http://schemas.microsoft.com/office/drawing/2014/main" id="{86FB4197-A7C7-2C4B-87E5-4528376C50B4}"/>
              </a:ext>
            </a:extLst>
          </p:cNvPr>
          <p:cNvGrpSpPr>
            <a:grpSpLocks/>
          </p:cNvGrpSpPr>
          <p:nvPr/>
        </p:nvGrpSpPr>
        <p:grpSpPr bwMode="auto">
          <a:xfrm>
            <a:off x="4717257" y="4857750"/>
            <a:ext cx="394097" cy="294085"/>
            <a:chOff x="2751" y="1851"/>
            <a:chExt cx="462" cy="478"/>
          </a:xfrm>
        </p:grpSpPr>
        <p:pic>
          <p:nvPicPr>
            <p:cNvPr id="193" name="Picture 364" descr="iphone_stylized_small">
              <a:extLst>
                <a:ext uri="{FF2B5EF4-FFF2-40B4-BE49-F238E27FC236}">
                  <a16:creationId xmlns:a16="http://schemas.microsoft.com/office/drawing/2014/main" id="{0C0CDB8A-DE3D-5F4A-A881-49C3DC050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 name="Picture 402" descr="antenna_radiation_stylized">
              <a:extLst>
                <a:ext uri="{FF2B5EF4-FFF2-40B4-BE49-F238E27FC236}">
                  <a16:creationId xmlns:a16="http://schemas.microsoft.com/office/drawing/2014/main" id="{FBB79140-E464-FA4E-BC03-E9D77416B1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 name="Group 356">
            <a:extLst>
              <a:ext uri="{FF2B5EF4-FFF2-40B4-BE49-F238E27FC236}">
                <a16:creationId xmlns:a16="http://schemas.microsoft.com/office/drawing/2014/main" id="{814B233D-4B4F-8340-BCC6-0250B96E73AE}"/>
              </a:ext>
            </a:extLst>
          </p:cNvPr>
          <p:cNvGrpSpPr>
            <a:grpSpLocks/>
          </p:cNvGrpSpPr>
          <p:nvPr/>
        </p:nvGrpSpPr>
        <p:grpSpPr bwMode="auto">
          <a:xfrm>
            <a:off x="3740944" y="4750594"/>
            <a:ext cx="282179" cy="261938"/>
            <a:chOff x="313" y="1497"/>
            <a:chExt cx="1152" cy="1014"/>
          </a:xfrm>
        </p:grpSpPr>
        <p:pic>
          <p:nvPicPr>
            <p:cNvPr id="196" name="Picture 354" descr="laptop_stylized_small">
              <a:extLst>
                <a:ext uri="{FF2B5EF4-FFF2-40B4-BE49-F238E27FC236}">
                  <a16:creationId xmlns:a16="http://schemas.microsoft.com/office/drawing/2014/main" id="{EC5C806D-D5CA-5A4B-958A-3D3885D635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7" name="Picture 355" descr="antenna_stylized">
              <a:extLst>
                <a:ext uri="{FF2B5EF4-FFF2-40B4-BE49-F238E27FC236}">
                  <a16:creationId xmlns:a16="http://schemas.microsoft.com/office/drawing/2014/main" id="{22DE5A99-B75E-E846-A9CA-B5A4A8A086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8" name="Group 356">
            <a:extLst>
              <a:ext uri="{FF2B5EF4-FFF2-40B4-BE49-F238E27FC236}">
                <a16:creationId xmlns:a16="http://schemas.microsoft.com/office/drawing/2014/main" id="{44A62913-19C4-CF45-A43E-AF4966B1C6B9}"/>
              </a:ext>
            </a:extLst>
          </p:cNvPr>
          <p:cNvGrpSpPr>
            <a:grpSpLocks/>
          </p:cNvGrpSpPr>
          <p:nvPr/>
        </p:nvGrpSpPr>
        <p:grpSpPr bwMode="auto">
          <a:xfrm>
            <a:off x="1432323" y="4339829"/>
            <a:ext cx="211931" cy="258365"/>
            <a:chOff x="313" y="1497"/>
            <a:chExt cx="1152" cy="1014"/>
          </a:xfrm>
        </p:grpSpPr>
        <p:pic>
          <p:nvPicPr>
            <p:cNvPr id="199" name="Picture 354" descr="laptop_stylized_small">
              <a:extLst>
                <a:ext uri="{FF2B5EF4-FFF2-40B4-BE49-F238E27FC236}">
                  <a16:creationId xmlns:a16="http://schemas.microsoft.com/office/drawing/2014/main" id="{2C6FC57A-B2AA-024C-AA50-833F87F56B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 name="Picture 355" descr="antenna_stylized">
              <a:extLst>
                <a:ext uri="{FF2B5EF4-FFF2-40B4-BE49-F238E27FC236}">
                  <a16:creationId xmlns:a16="http://schemas.microsoft.com/office/drawing/2014/main" id="{A7408C9B-0424-4D46-A3CB-20DA2F9659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1" name="Group 403">
            <a:extLst>
              <a:ext uri="{FF2B5EF4-FFF2-40B4-BE49-F238E27FC236}">
                <a16:creationId xmlns:a16="http://schemas.microsoft.com/office/drawing/2014/main" id="{8BF4494C-B45F-EA42-8D3E-0E8E92701DEB}"/>
              </a:ext>
            </a:extLst>
          </p:cNvPr>
          <p:cNvGrpSpPr>
            <a:grpSpLocks/>
          </p:cNvGrpSpPr>
          <p:nvPr/>
        </p:nvGrpSpPr>
        <p:grpSpPr bwMode="auto">
          <a:xfrm>
            <a:off x="1212056" y="4088606"/>
            <a:ext cx="333375" cy="285750"/>
            <a:chOff x="2751" y="1851"/>
            <a:chExt cx="462" cy="478"/>
          </a:xfrm>
        </p:grpSpPr>
        <p:pic>
          <p:nvPicPr>
            <p:cNvPr id="202" name="Picture 364" descr="iphone_stylized_small">
              <a:extLst>
                <a:ext uri="{FF2B5EF4-FFF2-40B4-BE49-F238E27FC236}">
                  <a16:creationId xmlns:a16="http://schemas.microsoft.com/office/drawing/2014/main" id="{F9290FEC-F0ED-A746-9BCA-11DE56BF8C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3" name="Picture 402" descr="antenna_radiation_stylized">
              <a:extLst>
                <a:ext uri="{FF2B5EF4-FFF2-40B4-BE49-F238E27FC236}">
                  <a16:creationId xmlns:a16="http://schemas.microsoft.com/office/drawing/2014/main" id="{7F0B6E3C-FE7C-8244-BFE5-BB2FF84C835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 name="Group 142">
            <a:extLst>
              <a:ext uri="{FF2B5EF4-FFF2-40B4-BE49-F238E27FC236}">
                <a16:creationId xmlns:a16="http://schemas.microsoft.com/office/drawing/2014/main" id="{05787F7C-D6F9-5148-A1C8-AE0EF1035320}"/>
              </a:ext>
            </a:extLst>
          </p:cNvPr>
          <p:cNvGrpSpPr>
            <a:grpSpLocks/>
          </p:cNvGrpSpPr>
          <p:nvPr/>
        </p:nvGrpSpPr>
        <p:grpSpPr bwMode="auto">
          <a:xfrm>
            <a:off x="1181100" y="2336007"/>
            <a:ext cx="344091" cy="464344"/>
            <a:chOff x="5955030" y="3031808"/>
            <a:chExt cx="914400" cy="1398587"/>
          </a:xfrm>
        </p:grpSpPr>
        <p:grpSp>
          <p:nvGrpSpPr>
            <p:cNvPr id="205" name="Group 398">
              <a:extLst>
                <a:ext uri="{FF2B5EF4-FFF2-40B4-BE49-F238E27FC236}">
                  <a16:creationId xmlns:a16="http://schemas.microsoft.com/office/drawing/2014/main" id="{DEF19A22-8F91-6842-8109-AEB66C6A5ABE}"/>
                </a:ext>
              </a:extLst>
            </p:cNvPr>
            <p:cNvGrpSpPr>
              <a:grpSpLocks/>
            </p:cNvGrpSpPr>
            <p:nvPr/>
          </p:nvGrpSpPr>
          <p:grpSpPr bwMode="auto">
            <a:xfrm>
              <a:off x="6097905" y="3403283"/>
              <a:ext cx="596900" cy="1027112"/>
              <a:chOff x="3130" y="3288"/>
              <a:chExt cx="410" cy="742"/>
            </a:xfrm>
          </p:grpSpPr>
          <p:sp>
            <p:nvSpPr>
              <p:cNvPr id="207" name="Line 270">
                <a:extLst>
                  <a:ext uri="{FF2B5EF4-FFF2-40B4-BE49-F238E27FC236}">
                    <a16:creationId xmlns:a16="http://schemas.microsoft.com/office/drawing/2014/main" id="{E417E1DB-608C-9848-9F0A-5122753DA841}"/>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8" name="Line 271">
                <a:extLst>
                  <a:ext uri="{FF2B5EF4-FFF2-40B4-BE49-F238E27FC236}">
                    <a16:creationId xmlns:a16="http://schemas.microsoft.com/office/drawing/2014/main" id="{3B2D533F-D1A2-B24B-A569-AA613E92259F}"/>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9" name="Line 272">
                <a:extLst>
                  <a:ext uri="{FF2B5EF4-FFF2-40B4-BE49-F238E27FC236}">
                    <a16:creationId xmlns:a16="http://schemas.microsoft.com/office/drawing/2014/main" id="{F887C580-CEC3-4746-B37A-5E728888A4ED}"/>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0" name="Line 273">
                <a:extLst>
                  <a:ext uri="{FF2B5EF4-FFF2-40B4-BE49-F238E27FC236}">
                    <a16:creationId xmlns:a16="http://schemas.microsoft.com/office/drawing/2014/main" id="{5069F6B6-EC0B-9443-B3DF-EC160AF3C2F2}"/>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1" name="Line 274">
                <a:extLst>
                  <a:ext uri="{FF2B5EF4-FFF2-40B4-BE49-F238E27FC236}">
                    <a16:creationId xmlns:a16="http://schemas.microsoft.com/office/drawing/2014/main" id="{148C5F81-3D28-1B46-BC25-8FFB6E9BBBEF}"/>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2" name="Line 275">
                <a:extLst>
                  <a:ext uri="{FF2B5EF4-FFF2-40B4-BE49-F238E27FC236}">
                    <a16:creationId xmlns:a16="http://schemas.microsoft.com/office/drawing/2014/main" id="{E994C03E-7A8C-7649-B94A-FFE6213CF3CA}"/>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3" name="Line 276">
                <a:extLst>
                  <a:ext uri="{FF2B5EF4-FFF2-40B4-BE49-F238E27FC236}">
                    <a16:creationId xmlns:a16="http://schemas.microsoft.com/office/drawing/2014/main" id="{3D5CC52A-81FD-E049-A4D9-6576D1FA6977}"/>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4" name="Line 277">
                <a:extLst>
                  <a:ext uri="{FF2B5EF4-FFF2-40B4-BE49-F238E27FC236}">
                    <a16:creationId xmlns:a16="http://schemas.microsoft.com/office/drawing/2014/main" id="{3ED01E6D-C154-C542-A593-1C66F05106D9}"/>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5" name="Line 278">
                <a:extLst>
                  <a:ext uri="{FF2B5EF4-FFF2-40B4-BE49-F238E27FC236}">
                    <a16:creationId xmlns:a16="http://schemas.microsoft.com/office/drawing/2014/main" id="{F83323B0-0B99-0747-B347-8742C2532B88}"/>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6" name="Line 279">
                <a:extLst>
                  <a:ext uri="{FF2B5EF4-FFF2-40B4-BE49-F238E27FC236}">
                    <a16:creationId xmlns:a16="http://schemas.microsoft.com/office/drawing/2014/main" id="{BC214760-2F6D-A54C-96DB-B2563CA355E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7" name="Line 280">
                <a:extLst>
                  <a:ext uri="{FF2B5EF4-FFF2-40B4-BE49-F238E27FC236}">
                    <a16:creationId xmlns:a16="http://schemas.microsoft.com/office/drawing/2014/main" id="{A0160D0F-A86D-4241-B44D-6E98425F86F0}"/>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8" name="Line 281">
                <a:extLst>
                  <a:ext uri="{FF2B5EF4-FFF2-40B4-BE49-F238E27FC236}">
                    <a16:creationId xmlns:a16="http://schemas.microsoft.com/office/drawing/2014/main" id="{3ABDB358-8829-E54F-AB3F-14EB8832BED5}"/>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9" name="Line 282">
                <a:extLst>
                  <a:ext uri="{FF2B5EF4-FFF2-40B4-BE49-F238E27FC236}">
                    <a16:creationId xmlns:a16="http://schemas.microsoft.com/office/drawing/2014/main" id="{030D6FBA-2C96-C74F-A538-CE828952DFCD}"/>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0" name="Line 283">
                <a:extLst>
                  <a:ext uri="{FF2B5EF4-FFF2-40B4-BE49-F238E27FC236}">
                    <a16:creationId xmlns:a16="http://schemas.microsoft.com/office/drawing/2014/main" id="{444C9AF6-B194-1F4D-9498-4133CAD31F8C}"/>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1" name="Line 284">
                <a:extLst>
                  <a:ext uri="{FF2B5EF4-FFF2-40B4-BE49-F238E27FC236}">
                    <a16:creationId xmlns:a16="http://schemas.microsoft.com/office/drawing/2014/main" id="{1007F074-DD2C-A041-8028-27935643FE8D}"/>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206" name="Picture 399" descr="cell_tower_radiation copy">
              <a:extLst>
                <a:ext uri="{FF2B5EF4-FFF2-40B4-BE49-F238E27FC236}">
                  <a16:creationId xmlns:a16="http://schemas.microsoft.com/office/drawing/2014/main" id="{05BFEF5A-A9A7-8E49-BE1F-03DCB72C00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2" name="Group 356">
            <a:extLst>
              <a:ext uri="{FF2B5EF4-FFF2-40B4-BE49-F238E27FC236}">
                <a16:creationId xmlns:a16="http://schemas.microsoft.com/office/drawing/2014/main" id="{FE7D4943-DFC4-1049-B8CF-FEDA6FD746B2}"/>
              </a:ext>
            </a:extLst>
          </p:cNvPr>
          <p:cNvGrpSpPr>
            <a:grpSpLocks/>
          </p:cNvGrpSpPr>
          <p:nvPr/>
        </p:nvGrpSpPr>
        <p:grpSpPr bwMode="auto">
          <a:xfrm>
            <a:off x="1584723" y="2434829"/>
            <a:ext cx="348853" cy="360759"/>
            <a:chOff x="313" y="1497"/>
            <a:chExt cx="1152" cy="1014"/>
          </a:xfrm>
        </p:grpSpPr>
        <p:pic>
          <p:nvPicPr>
            <p:cNvPr id="223" name="Picture 354" descr="laptop_stylized_small">
              <a:extLst>
                <a:ext uri="{FF2B5EF4-FFF2-40B4-BE49-F238E27FC236}">
                  <a16:creationId xmlns:a16="http://schemas.microsoft.com/office/drawing/2014/main" id="{1B9DAB19-8344-BD4E-8CEC-E817948435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 name="Picture 355" descr="antenna_stylized">
              <a:extLst>
                <a:ext uri="{FF2B5EF4-FFF2-40B4-BE49-F238E27FC236}">
                  <a16:creationId xmlns:a16="http://schemas.microsoft.com/office/drawing/2014/main" id="{EBC88AD6-BA3E-324A-A0BF-8DF9D89E181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5" name="Group 356">
            <a:extLst>
              <a:ext uri="{FF2B5EF4-FFF2-40B4-BE49-F238E27FC236}">
                <a16:creationId xmlns:a16="http://schemas.microsoft.com/office/drawing/2014/main" id="{E2A474A7-8A71-AC43-9403-5CD64CFABC6B}"/>
              </a:ext>
            </a:extLst>
          </p:cNvPr>
          <p:cNvGrpSpPr>
            <a:grpSpLocks/>
          </p:cNvGrpSpPr>
          <p:nvPr/>
        </p:nvGrpSpPr>
        <p:grpSpPr bwMode="auto">
          <a:xfrm>
            <a:off x="1503760" y="3033713"/>
            <a:ext cx="250031" cy="276225"/>
            <a:chOff x="313" y="1497"/>
            <a:chExt cx="1152" cy="1014"/>
          </a:xfrm>
        </p:grpSpPr>
        <p:pic>
          <p:nvPicPr>
            <p:cNvPr id="226" name="Picture 354" descr="laptop_stylized_small">
              <a:extLst>
                <a:ext uri="{FF2B5EF4-FFF2-40B4-BE49-F238E27FC236}">
                  <a16:creationId xmlns:a16="http://schemas.microsoft.com/office/drawing/2014/main" id="{F44CEA56-C9A6-9141-81A0-8DCC3E2F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 name="Picture 355" descr="antenna_stylized">
              <a:extLst>
                <a:ext uri="{FF2B5EF4-FFF2-40B4-BE49-F238E27FC236}">
                  <a16:creationId xmlns:a16="http://schemas.microsoft.com/office/drawing/2014/main" id="{0C57F82F-4D98-D54F-81F8-DA60E1261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8" name="Group 356">
            <a:extLst>
              <a:ext uri="{FF2B5EF4-FFF2-40B4-BE49-F238E27FC236}">
                <a16:creationId xmlns:a16="http://schemas.microsoft.com/office/drawing/2014/main" id="{07CEAB6C-C9D1-9A47-BAA4-4D786E6D429A}"/>
              </a:ext>
            </a:extLst>
          </p:cNvPr>
          <p:cNvGrpSpPr>
            <a:grpSpLocks/>
          </p:cNvGrpSpPr>
          <p:nvPr/>
        </p:nvGrpSpPr>
        <p:grpSpPr bwMode="auto">
          <a:xfrm>
            <a:off x="1112044" y="3098006"/>
            <a:ext cx="211931" cy="258366"/>
            <a:chOff x="313" y="1497"/>
            <a:chExt cx="1152" cy="1014"/>
          </a:xfrm>
        </p:grpSpPr>
        <p:pic>
          <p:nvPicPr>
            <p:cNvPr id="229" name="Picture 354" descr="laptop_stylized_small">
              <a:extLst>
                <a:ext uri="{FF2B5EF4-FFF2-40B4-BE49-F238E27FC236}">
                  <a16:creationId xmlns:a16="http://schemas.microsoft.com/office/drawing/2014/main" id="{66EB1CC5-C145-7141-AE88-FDE185E245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 name="Picture 355" descr="antenna_stylized">
              <a:extLst>
                <a:ext uri="{FF2B5EF4-FFF2-40B4-BE49-F238E27FC236}">
                  <a16:creationId xmlns:a16="http://schemas.microsoft.com/office/drawing/2014/main" id="{CBA3A680-EE48-5C4A-B84E-4A1FCE5487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1" name="Group 403">
            <a:extLst>
              <a:ext uri="{FF2B5EF4-FFF2-40B4-BE49-F238E27FC236}">
                <a16:creationId xmlns:a16="http://schemas.microsoft.com/office/drawing/2014/main" id="{E09A0004-7386-EF43-AE45-070A340FAD3F}"/>
              </a:ext>
            </a:extLst>
          </p:cNvPr>
          <p:cNvGrpSpPr>
            <a:grpSpLocks/>
          </p:cNvGrpSpPr>
          <p:nvPr/>
        </p:nvGrpSpPr>
        <p:grpSpPr bwMode="auto">
          <a:xfrm>
            <a:off x="891779" y="2845594"/>
            <a:ext cx="333375" cy="286941"/>
            <a:chOff x="2751" y="1851"/>
            <a:chExt cx="462" cy="478"/>
          </a:xfrm>
        </p:grpSpPr>
        <p:pic>
          <p:nvPicPr>
            <p:cNvPr id="232" name="Picture 364" descr="iphone_stylized_small">
              <a:extLst>
                <a:ext uri="{FF2B5EF4-FFF2-40B4-BE49-F238E27FC236}">
                  <a16:creationId xmlns:a16="http://schemas.microsoft.com/office/drawing/2014/main" id="{D04F1FE1-F105-E24F-BD11-05351E3FC7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3" name="Picture 402" descr="antenna_radiation_stylized">
              <a:extLst>
                <a:ext uri="{FF2B5EF4-FFF2-40B4-BE49-F238E27FC236}">
                  <a16:creationId xmlns:a16="http://schemas.microsoft.com/office/drawing/2014/main" id="{8995403E-B75E-864E-A3AC-A8BADEA4FA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4" name="Group 356">
            <a:extLst>
              <a:ext uri="{FF2B5EF4-FFF2-40B4-BE49-F238E27FC236}">
                <a16:creationId xmlns:a16="http://schemas.microsoft.com/office/drawing/2014/main" id="{45D88A96-1BEF-AF40-9EF4-F653E8F6912B}"/>
              </a:ext>
            </a:extLst>
          </p:cNvPr>
          <p:cNvGrpSpPr>
            <a:grpSpLocks/>
          </p:cNvGrpSpPr>
          <p:nvPr/>
        </p:nvGrpSpPr>
        <p:grpSpPr bwMode="auto">
          <a:xfrm>
            <a:off x="1173956" y="1908572"/>
            <a:ext cx="334566" cy="289322"/>
            <a:chOff x="313" y="1497"/>
            <a:chExt cx="1152" cy="1014"/>
          </a:xfrm>
        </p:grpSpPr>
        <p:pic>
          <p:nvPicPr>
            <p:cNvPr id="235" name="Picture 354" descr="laptop_stylized_small">
              <a:extLst>
                <a:ext uri="{FF2B5EF4-FFF2-40B4-BE49-F238E27FC236}">
                  <a16:creationId xmlns:a16="http://schemas.microsoft.com/office/drawing/2014/main" id="{5CA82CB5-E7B6-C445-B684-658BC5C3312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 name="Picture 355" descr="antenna_stylized">
              <a:extLst>
                <a:ext uri="{FF2B5EF4-FFF2-40B4-BE49-F238E27FC236}">
                  <a16:creationId xmlns:a16="http://schemas.microsoft.com/office/drawing/2014/main" id="{75F9DB31-6339-494A-A074-B9A0B451692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7" name="Group 403">
            <a:extLst>
              <a:ext uri="{FF2B5EF4-FFF2-40B4-BE49-F238E27FC236}">
                <a16:creationId xmlns:a16="http://schemas.microsoft.com/office/drawing/2014/main" id="{EF99A882-0F7D-1340-8F07-148A4616940E}"/>
              </a:ext>
            </a:extLst>
          </p:cNvPr>
          <p:cNvGrpSpPr>
            <a:grpSpLocks/>
          </p:cNvGrpSpPr>
          <p:nvPr/>
        </p:nvGrpSpPr>
        <p:grpSpPr bwMode="auto">
          <a:xfrm>
            <a:off x="571500" y="2755106"/>
            <a:ext cx="334566" cy="285750"/>
            <a:chOff x="2751" y="1851"/>
            <a:chExt cx="462" cy="478"/>
          </a:xfrm>
        </p:grpSpPr>
        <p:pic>
          <p:nvPicPr>
            <p:cNvPr id="238" name="Picture 364" descr="iphone_stylized_small">
              <a:extLst>
                <a:ext uri="{FF2B5EF4-FFF2-40B4-BE49-F238E27FC236}">
                  <a16:creationId xmlns:a16="http://schemas.microsoft.com/office/drawing/2014/main" id="{8C6A6BBA-51E0-724F-AB7E-9DE15DF9F0F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 name="Picture 402" descr="antenna_radiation_stylized">
              <a:extLst>
                <a:ext uri="{FF2B5EF4-FFF2-40B4-BE49-F238E27FC236}">
                  <a16:creationId xmlns:a16="http://schemas.microsoft.com/office/drawing/2014/main" id="{E51015F6-50FB-094B-BDF9-2FE77B033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0" name="Line 63">
            <a:extLst>
              <a:ext uri="{FF2B5EF4-FFF2-40B4-BE49-F238E27FC236}">
                <a16:creationId xmlns:a16="http://schemas.microsoft.com/office/drawing/2014/main" id="{CCB97428-BD70-4E49-A590-83AF71EA820E}"/>
              </a:ext>
            </a:extLst>
          </p:cNvPr>
          <p:cNvSpPr>
            <a:spLocks noChangeShapeType="1"/>
          </p:cNvSpPr>
          <p:nvPr/>
        </p:nvSpPr>
        <p:spPr bwMode="auto">
          <a:xfrm flipH="1" flipV="1">
            <a:off x="3650457" y="3936207"/>
            <a:ext cx="711994" cy="97036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241" name="Line 34">
            <a:extLst>
              <a:ext uri="{FF2B5EF4-FFF2-40B4-BE49-F238E27FC236}">
                <a16:creationId xmlns:a16="http://schemas.microsoft.com/office/drawing/2014/main" id="{4FC66219-F808-FD4D-9B59-86F203C09C9C}"/>
              </a:ext>
            </a:extLst>
          </p:cNvPr>
          <p:cNvSpPr>
            <a:spLocks noChangeShapeType="1"/>
          </p:cNvSpPr>
          <p:nvPr/>
        </p:nvSpPr>
        <p:spPr bwMode="auto">
          <a:xfrm flipV="1">
            <a:off x="1647825" y="3584973"/>
            <a:ext cx="942975" cy="60721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242" name="Group 6">
            <a:extLst>
              <a:ext uri="{FF2B5EF4-FFF2-40B4-BE49-F238E27FC236}">
                <a16:creationId xmlns:a16="http://schemas.microsoft.com/office/drawing/2014/main" id="{C361E706-F3A3-CF44-AE02-BA0595774CD9}"/>
              </a:ext>
            </a:extLst>
          </p:cNvPr>
          <p:cNvGrpSpPr>
            <a:grpSpLocks/>
          </p:cNvGrpSpPr>
          <p:nvPr/>
        </p:nvGrpSpPr>
        <p:grpSpPr bwMode="auto">
          <a:xfrm>
            <a:off x="2278855" y="2775348"/>
            <a:ext cx="1840706" cy="1321594"/>
            <a:chOff x="3839" y="1737"/>
            <a:chExt cx="1546" cy="1110"/>
          </a:xfrm>
        </p:grpSpPr>
        <p:sp>
          <p:nvSpPr>
            <p:cNvPr id="243" name="Freeform 7">
              <a:extLst>
                <a:ext uri="{FF2B5EF4-FFF2-40B4-BE49-F238E27FC236}">
                  <a16:creationId xmlns:a16="http://schemas.microsoft.com/office/drawing/2014/main" id="{393C90C1-E2F5-7E4D-9330-704828EC3DBF}"/>
                </a:ext>
              </a:extLst>
            </p:cNvPr>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dirty="0">
                <a:solidFill>
                  <a:srgbClr val="000000"/>
                </a:solidFill>
                <a:latin typeface="Arial" charset="0"/>
                <a:ea typeface="ＭＳ Ｐゴシック" charset="0"/>
              </a:endParaRPr>
            </a:p>
          </p:txBody>
        </p:sp>
        <p:sp>
          <p:nvSpPr>
            <p:cNvPr id="244" name="Text Box 8">
              <a:extLst>
                <a:ext uri="{FF2B5EF4-FFF2-40B4-BE49-F238E27FC236}">
                  <a16:creationId xmlns:a16="http://schemas.microsoft.com/office/drawing/2014/main" id="{91AB3FE3-6836-1F44-BEB7-C93EF507CF19}"/>
                </a:ext>
              </a:extLst>
            </p:cNvPr>
            <p:cNvSpPr txBox="1">
              <a:spLocks noChangeArrowheads="1"/>
            </p:cNvSpPr>
            <p:nvPr/>
          </p:nvSpPr>
          <p:spPr bwMode="auto">
            <a:xfrm>
              <a:off x="3873" y="2030"/>
              <a:ext cx="1512" cy="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fontAlgn="base">
                <a:spcBef>
                  <a:spcPct val="0"/>
                </a:spcBef>
                <a:spcAft>
                  <a:spcPct val="0"/>
                </a:spcAft>
                <a:defRPr/>
              </a:pPr>
              <a:r>
                <a:rPr lang="en-US" sz="1800" dirty="0">
                  <a:solidFill>
                    <a:srgbClr val="000000"/>
                  </a:solidFill>
                  <a:latin typeface="Arial" charset="0"/>
                  <a:cs typeface="Arial" charset="0"/>
                </a:rPr>
                <a:t>wired network </a:t>
              </a:r>
            </a:p>
            <a:p>
              <a:pPr algn="ctr" fontAlgn="base">
                <a:spcBef>
                  <a:spcPct val="0"/>
                </a:spcBef>
                <a:spcAft>
                  <a:spcPct val="0"/>
                </a:spcAft>
                <a:defRPr/>
              </a:pPr>
              <a:r>
                <a:rPr lang="en-US" sz="1800" dirty="0">
                  <a:solidFill>
                    <a:srgbClr val="000000"/>
                  </a:solidFill>
                  <a:latin typeface="Arial" charset="0"/>
                  <a:cs typeface="Arial" charset="0"/>
                </a:rPr>
                <a:t>infrastructure</a:t>
              </a:r>
            </a:p>
          </p:txBody>
        </p:sp>
      </p:grpSp>
      <p:sp>
        <p:nvSpPr>
          <p:cNvPr id="256" name="Rectangle 64">
            <a:extLst>
              <a:ext uri="{FF2B5EF4-FFF2-40B4-BE49-F238E27FC236}">
                <a16:creationId xmlns:a16="http://schemas.microsoft.com/office/drawing/2014/main" id="{6AA6881B-4358-FF4E-A4CC-2B9126420109}"/>
              </a:ext>
            </a:extLst>
          </p:cNvPr>
          <p:cNvSpPr>
            <a:spLocks noChangeArrowheads="1"/>
          </p:cNvSpPr>
          <p:nvPr/>
        </p:nvSpPr>
        <p:spPr bwMode="auto">
          <a:xfrm>
            <a:off x="4591051" y="2073474"/>
            <a:ext cx="4114799" cy="1641277"/>
          </a:xfrm>
          <a:prstGeom prst="rect">
            <a:avLst/>
          </a:prstGeom>
          <a:noFill/>
          <a:ln w="28575">
            <a:solidFill>
              <a:srgbClr val="C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sp>
        <p:nvSpPr>
          <p:cNvPr id="257" name="Rectangle 65">
            <a:extLst>
              <a:ext uri="{FF2B5EF4-FFF2-40B4-BE49-F238E27FC236}">
                <a16:creationId xmlns:a16="http://schemas.microsoft.com/office/drawing/2014/main" id="{D3DD057D-1216-6143-801F-C09B36730EF4}"/>
              </a:ext>
            </a:extLst>
          </p:cNvPr>
          <p:cNvSpPr>
            <a:spLocks noChangeArrowheads="1"/>
          </p:cNvSpPr>
          <p:nvPr/>
        </p:nvSpPr>
        <p:spPr bwMode="auto">
          <a:xfrm>
            <a:off x="4697016" y="1971675"/>
            <a:ext cx="1522809" cy="234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sp>
        <p:nvSpPr>
          <p:cNvPr id="258" name="Rectangle 66">
            <a:extLst>
              <a:ext uri="{FF2B5EF4-FFF2-40B4-BE49-F238E27FC236}">
                <a16:creationId xmlns:a16="http://schemas.microsoft.com/office/drawing/2014/main" id="{AFF8804D-A907-D64D-B296-CED28A197CBD}"/>
              </a:ext>
            </a:extLst>
          </p:cNvPr>
          <p:cNvSpPr>
            <a:spLocks noChangeArrowheads="1"/>
          </p:cNvSpPr>
          <p:nvPr/>
        </p:nvSpPr>
        <p:spPr bwMode="auto">
          <a:xfrm>
            <a:off x="4619625" y="1916906"/>
            <a:ext cx="4048125" cy="1934766"/>
          </a:xfrm>
          <a:prstGeom prst="rect">
            <a:avLst/>
          </a:prstGeom>
          <a:noFill/>
          <a:ln>
            <a:noFill/>
          </a:ln>
          <a:effectLst/>
          <a:extLst>
            <a:ext uri="{909E8E84-426E-40dd-AFC4-6F175D3DCCD1}">
              <a14:hiddenFill xmlns="" xmlns:a14="http://schemas.microsoft.com/office/drawing/2010/main">
                <a:solidFill>
                  <a:srgbClr val="FF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a:lnSpc>
                <a:spcPct val="90000"/>
              </a:lnSpc>
              <a:spcBef>
                <a:spcPct val="20000"/>
              </a:spcBef>
              <a:buClr>
                <a:srgbClr val="000099"/>
              </a:buClr>
              <a:buSzPct val="75000"/>
              <a:defRPr/>
            </a:pPr>
            <a:r>
              <a:rPr lang="en-US" sz="2100" dirty="0"/>
              <a:t> base station</a:t>
            </a:r>
          </a:p>
          <a:p>
            <a:pPr marL="208360" indent="-208360">
              <a:lnSpc>
                <a:spcPct val="90000"/>
              </a:lnSpc>
              <a:spcBef>
                <a:spcPct val="20000"/>
              </a:spcBef>
              <a:buClr>
                <a:srgbClr val="000099"/>
              </a:buClr>
              <a:buSzPct val="100000"/>
              <a:buFont typeface="Wingdings" charset="2"/>
              <a:buChar char="§"/>
              <a:defRPr/>
            </a:pPr>
            <a:r>
              <a:rPr lang="en-US" sz="1800" dirty="0"/>
              <a:t>typically connected to wired network</a:t>
            </a:r>
          </a:p>
          <a:p>
            <a:pPr marL="208360" indent="-208360">
              <a:lnSpc>
                <a:spcPct val="90000"/>
              </a:lnSpc>
              <a:spcBef>
                <a:spcPct val="20000"/>
              </a:spcBef>
              <a:buClr>
                <a:srgbClr val="000099"/>
              </a:buClr>
              <a:buSzPct val="100000"/>
              <a:buFont typeface="Wingdings" charset="2"/>
              <a:buChar char="§"/>
              <a:defRPr/>
            </a:pPr>
            <a:r>
              <a:rPr lang="en-US" sz="1800" dirty="0"/>
              <a:t>relay - responsible for sending packets between wired network and wireless host(s) in its “area”</a:t>
            </a:r>
          </a:p>
          <a:p>
            <a:pPr marL="381000" lvl="1" indent="-171450">
              <a:lnSpc>
                <a:spcPct val="90000"/>
              </a:lnSpc>
              <a:spcBef>
                <a:spcPct val="20000"/>
              </a:spcBef>
              <a:buClr>
                <a:srgbClr val="000099"/>
              </a:buClr>
              <a:buFont typeface="Arial"/>
              <a:buChar char="•"/>
              <a:defRPr/>
            </a:pPr>
            <a:r>
              <a:rPr lang="en-US" sz="1800" dirty="0"/>
              <a:t>e.g., cell towers,  802.11 access points </a:t>
            </a:r>
          </a:p>
        </p:txBody>
      </p:sp>
      <p:sp>
        <p:nvSpPr>
          <p:cNvPr id="262" name="Line 75">
            <a:extLst>
              <a:ext uri="{FF2B5EF4-FFF2-40B4-BE49-F238E27FC236}">
                <a16:creationId xmlns:a16="http://schemas.microsoft.com/office/drawing/2014/main" id="{A8073855-FFB7-4243-B73E-71BE7F0079CA}"/>
              </a:ext>
            </a:extLst>
          </p:cNvPr>
          <p:cNvSpPr>
            <a:spLocks noChangeShapeType="1"/>
          </p:cNvSpPr>
          <p:nvPr/>
        </p:nvSpPr>
        <p:spPr bwMode="auto">
          <a:xfrm flipH="1">
            <a:off x="4448175" y="3702844"/>
            <a:ext cx="1327547" cy="1164431"/>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284" name="Rectangle 65">
            <a:extLst>
              <a:ext uri="{FF2B5EF4-FFF2-40B4-BE49-F238E27FC236}">
                <a16:creationId xmlns:a16="http://schemas.microsoft.com/office/drawing/2014/main" id="{DF949D2A-16AA-6549-B627-118C1D0ECB96}"/>
              </a:ext>
            </a:extLst>
          </p:cNvPr>
          <p:cNvSpPr>
            <a:spLocks noChangeArrowheads="1"/>
          </p:cNvSpPr>
          <p:nvPr/>
        </p:nvSpPr>
        <p:spPr bwMode="auto">
          <a:xfrm>
            <a:off x="7143750" y="2047875"/>
            <a:ext cx="1019175" cy="234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grpSp>
        <p:nvGrpSpPr>
          <p:cNvPr id="263" name="Group 190">
            <a:extLst>
              <a:ext uri="{FF2B5EF4-FFF2-40B4-BE49-F238E27FC236}">
                <a16:creationId xmlns:a16="http://schemas.microsoft.com/office/drawing/2014/main" id="{AF5699E1-B44D-5047-9954-D0A83ED44246}"/>
              </a:ext>
            </a:extLst>
          </p:cNvPr>
          <p:cNvGrpSpPr>
            <a:grpSpLocks/>
          </p:cNvGrpSpPr>
          <p:nvPr/>
        </p:nvGrpSpPr>
        <p:grpSpPr bwMode="auto">
          <a:xfrm>
            <a:off x="7693819" y="1768079"/>
            <a:ext cx="344091" cy="465534"/>
            <a:chOff x="5955030" y="3031808"/>
            <a:chExt cx="914400" cy="1398587"/>
          </a:xfrm>
        </p:grpSpPr>
        <p:grpSp>
          <p:nvGrpSpPr>
            <p:cNvPr id="264" name="Group 398">
              <a:extLst>
                <a:ext uri="{FF2B5EF4-FFF2-40B4-BE49-F238E27FC236}">
                  <a16:creationId xmlns:a16="http://schemas.microsoft.com/office/drawing/2014/main" id="{806484FB-7958-7247-8BEE-0D5BFB63A5E5}"/>
                </a:ext>
              </a:extLst>
            </p:cNvPr>
            <p:cNvGrpSpPr>
              <a:grpSpLocks/>
            </p:cNvGrpSpPr>
            <p:nvPr/>
          </p:nvGrpSpPr>
          <p:grpSpPr bwMode="auto">
            <a:xfrm>
              <a:off x="6097905" y="3403283"/>
              <a:ext cx="596900" cy="1027112"/>
              <a:chOff x="3130" y="3288"/>
              <a:chExt cx="410" cy="742"/>
            </a:xfrm>
          </p:grpSpPr>
          <p:sp>
            <p:nvSpPr>
              <p:cNvPr id="266" name="Line 270">
                <a:extLst>
                  <a:ext uri="{FF2B5EF4-FFF2-40B4-BE49-F238E27FC236}">
                    <a16:creationId xmlns:a16="http://schemas.microsoft.com/office/drawing/2014/main" id="{27275B54-E4E9-344E-8181-84B435A41D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67" name="Line 271">
                <a:extLst>
                  <a:ext uri="{FF2B5EF4-FFF2-40B4-BE49-F238E27FC236}">
                    <a16:creationId xmlns:a16="http://schemas.microsoft.com/office/drawing/2014/main" id="{DC4A4B3B-4463-644E-9D78-B5EEEB6FB5A0}"/>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68" name="Line 272">
                <a:extLst>
                  <a:ext uri="{FF2B5EF4-FFF2-40B4-BE49-F238E27FC236}">
                    <a16:creationId xmlns:a16="http://schemas.microsoft.com/office/drawing/2014/main" id="{C6633AAF-EE07-0142-99BC-CEFF96A95CE5}"/>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69" name="Line 273">
                <a:extLst>
                  <a:ext uri="{FF2B5EF4-FFF2-40B4-BE49-F238E27FC236}">
                    <a16:creationId xmlns:a16="http://schemas.microsoft.com/office/drawing/2014/main" id="{6AA78A1D-1234-4745-9F8E-4BAE67844BE2}"/>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0" name="Line 274">
                <a:extLst>
                  <a:ext uri="{FF2B5EF4-FFF2-40B4-BE49-F238E27FC236}">
                    <a16:creationId xmlns:a16="http://schemas.microsoft.com/office/drawing/2014/main" id="{CEACD629-D460-A245-8055-9AC8BE599EA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1" name="Line 275">
                <a:extLst>
                  <a:ext uri="{FF2B5EF4-FFF2-40B4-BE49-F238E27FC236}">
                    <a16:creationId xmlns:a16="http://schemas.microsoft.com/office/drawing/2014/main" id="{BB8181ED-9DB7-1442-B504-9A5F576CD217}"/>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2" name="Line 276">
                <a:extLst>
                  <a:ext uri="{FF2B5EF4-FFF2-40B4-BE49-F238E27FC236}">
                    <a16:creationId xmlns:a16="http://schemas.microsoft.com/office/drawing/2014/main" id="{0BB66F43-5CAC-FB42-9429-881A63DB42FE}"/>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3" name="Line 277">
                <a:extLst>
                  <a:ext uri="{FF2B5EF4-FFF2-40B4-BE49-F238E27FC236}">
                    <a16:creationId xmlns:a16="http://schemas.microsoft.com/office/drawing/2014/main" id="{FCBD4696-D541-BF42-A408-8BA8358A3C80}"/>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4" name="Line 278">
                <a:extLst>
                  <a:ext uri="{FF2B5EF4-FFF2-40B4-BE49-F238E27FC236}">
                    <a16:creationId xmlns:a16="http://schemas.microsoft.com/office/drawing/2014/main" id="{EC238CC5-8B26-7944-8E06-E739A295B346}"/>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5" name="Line 279">
                <a:extLst>
                  <a:ext uri="{FF2B5EF4-FFF2-40B4-BE49-F238E27FC236}">
                    <a16:creationId xmlns:a16="http://schemas.microsoft.com/office/drawing/2014/main" id="{E7C21F0C-FC09-1E48-B777-76DA61D20CC5}"/>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6" name="Line 280">
                <a:extLst>
                  <a:ext uri="{FF2B5EF4-FFF2-40B4-BE49-F238E27FC236}">
                    <a16:creationId xmlns:a16="http://schemas.microsoft.com/office/drawing/2014/main" id="{1D2DA39A-CC3C-0645-B501-BC54F65CD309}"/>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7" name="Line 281">
                <a:extLst>
                  <a:ext uri="{FF2B5EF4-FFF2-40B4-BE49-F238E27FC236}">
                    <a16:creationId xmlns:a16="http://schemas.microsoft.com/office/drawing/2014/main" id="{EA2D075B-81E5-784B-9EF8-3CBF0544360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8" name="Line 282">
                <a:extLst>
                  <a:ext uri="{FF2B5EF4-FFF2-40B4-BE49-F238E27FC236}">
                    <a16:creationId xmlns:a16="http://schemas.microsoft.com/office/drawing/2014/main" id="{575FE7C0-166B-0641-9079-0E45C715168C}"/>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79" name="Line 283">
                <a:extLst>
                  <a:ext uri="{FF2B5EF4-FFF2-40B4-BE49-F238E27FC236}">
                    <a16:creationId xmlns:a16="http://schemas.microsoft.com/office/drawing/2014/main" id="{DCF71BEB-82A4-7D44-B7BE-5FF6363BBE43}"/>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sp>
            <p:nvSpPr>
              <p:cNvPr id="280" name="Line 284">
                <a:extLst>
                  <a:ext uri="{FF2B5EF4-FFF2-40B4-BE49-F238E27FC236}">
                    <a16:creationId xmlns:a16="http://schemas.microsoft.com/office/drawing/2014/main" id="{D40A2DA9-2533-2040-92F4-233F8B92E0B3}"/>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sz="1500" dirty="0"/>
              </a:p>
            </p:txBody>
          </p:sp>
        </p:grpSp>
        <p:pic>
          <p:nvPicPr>
            <p:cNvPr id="265" name="Picture 399" descr="cell_tower_radiation copy">
              <a:extLst>
                <a:ext uri="{FF2B5EF4-FFF2-40B4-BE49-F238E27FC236}">
                  <a16:creationId xmlns:a16="http://schemas.microsoft.com/office/drawing/2014/main" id="{931FB936-CE8A-944F-A035-21C703FD2A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81" name="Group 361">
            <a:extLst>
              <a:ext uri="{FF2B5EF4-FFF2-40B4-BE49-F238E27FC236}">
                <a16:creationId xmlns:a16="http://schemas.microsoft.com/office/drawing/2014/main" id="{4A514C10-36AD-C047-9DCA-0C60D7FFD481}"/>
              </a:ext>
            </a:extLst>
          </p:cNvPr>
          <p:cNvGrpSpPr>
            <a:grpSpLocks/>
          </p:cNvGrpSpPr>
          <p:nvPr/>
        </p:nvGrpSpPr>
        <p:grpSpPr bwMode="auto">
          <a:xfrm>
            <a:off x="7236619" y="1874044"/>
            <a:ext cx="442913" cy="376238"/>
            <a:chOff x="2967" y="478"/>
            <a:chExt cx="788" cy="625"/>
          </a:xfrm>
        </p:grpSpPr>
        <p:pic>
          <p:nvPicPr>
            <p:cNvPr id="282" name="Picture 358" descr="access_point_stylized_small">
              <a:extLst>
                <a:ext uri="{FF2B5EF4-FFF2-40B4-BE49-F238E27FC236}">
                  <a16:creationId xmlns:a16="http://schemas.microsoft.com/office/drawing/2014/main" id="{F5572894-4F42-B145-A40E-F9233C4CA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3" name="Picture 360" descr="antenna_radiation_stylized">
              <a:extLst>
                <a:ext uri="{FF2B5EF4-FFF2-40B4-BE49-F238E27FC236}">
                  <a16:creationId xmlns:a16="http://schemas.microsoft.com/office/drawing/2014/main" id="{A24360A3-C842-C243-846B-4B82E967F02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85" name="Line 75">
            <a:extLst>
              <a:ext uri="{FF2B5EF4-FFF2-40B4-BE49-F238E27FC236}">
                <a16:creationId xmlns:a16="http://schemas.microsoft.com/office/drawing/2014/main" id="{5B9CA4A4-32DA-EE41-8D67-FD891F4206EB}"/>
              </a:ext>
            </a:extLst>
          </p:cNvPr>
          <p:cNvSpPr>
            <a:spLocks noChangeShapeType="1"/>
          </p:cNvSpPr>
          <p:nvPr/>
        </p:nvSpPr>
        <p:spPr bwMode="auto">
          <a:xfrm flipH="1">
            <a:off x="1762124" y="3714751"/>
            <a:ext cx="4000501" cy="514349"/>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245" name="Slide Number Placeholder 3">
            <a:extLst>
              <a:ext uri="{FF2B5EF4-FFF2-40B4-BE49-F238E27FC236}">
                <a16:creationId xmlns:a16="http://schemas.microsoft.com/office/drawing/2014/main" id="{F10772B9-DE47-D640-A2A9-DC97B6179E33}"/>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dirty="0">
                <a:latin typeface="+mn-lt"/>
              </a:rPr>
              <a:t>Book: Kurose and Ross: Wireless and Mobile Networks: 7- </a:t>
            </a:r>
            <a:fld id="{C4204591-24BD-A542-B9D5-F8D8A88D2FEE}" type="slidenum">
              <a:rPr lang="en-US" sz="1600" b="0" smtClean="0">
                <a:latin typeface="+mn-lt"/>
              </a:rPr>
              <a:pPr/>
              <a:t>34</a:t>
            </a:fld>
            <a:endParaRPr lang="en-US" sz="1600" b="0" dirty="0">
              <a:latin typeface="+mn-lt"/>
            </a:endParaRPr>
          </a:p>
        </p:txBody>
      </p:sp>
    </p:spTree>
    <p:extLst>
      <p:ext uri="{BB962C8B-B14F-4D97-AF65-F5344CB8AC3E}">
        <p14:creationId xmlns:p14="http://schemas.microsoft.com/office/powerpoint/2010/main" val="82800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Elements of a wireless network</a:t>
            </a:r>
          </a:p>
        </p:txBody>
      </p:sp>
      <p:sp>
        <p:nvSpPr>
          <p:cNvPr id="125" name="Oval 5">
            <a:extLst>
              <a:ext uri="{FF2B5EF4-FFF2-40B4-BE49-F238E27FC236}">
                <a16:creationId xmlns:a16="http://schemas.microsoft.com/office/drawing/2014/main" id="{6FD887B1-36B7-C042-AF16-EC543F193250}"/>
              </a:ext>
            </a:extLst>
          </p:cNvPr>
          <p:cNvSpPr>
            <a:spLocks noChangeArrowheads="1"/>
          </p:cNvSpPr>
          <p:nvPr/>
        </p:nvSpPr>
        <p:spPr bwMode="auto">
          <a:xfrm>
            <a:off x="3612356" y="4140994"/>
            <a:ext cx="1614488" cy="157043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6" name="Oval 11">
            <a:extLst>
              <a:ext uri="{FF2B5EF4-FFF2-40B4-BE49-F238E27FC236}">
                <a16:creationId xmlns:a16="http://schemas.microsoft.com/office/drawing/2014/main" id="{E4A6400A-EFEA-6943-B38A-9D6A4B5A9B80}"/>
              </a:ext>
            </a:extLst>
          </p:cNvPr>
          <p:cNvSpPr>
            <a:spLocks noChangeArrowheads="1"/>
          </p:cNvSpPr>
          <p:nvPr/>
        </p:nvSpPr>
        <p:spPr bwMode="auto">
          <a:xfrm>
            <a:off x="488157" y="1825229"/>
            <a:ext cx="1689497" cy="1714500"/>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7" name="Line 22">
            <a:extLst>
              <a:ext uri="{FF2B5EF4-FFF2-40B4-BE49-F238E27FC236}">
                <a16:creationId xmlns:a16="http://schemas.microsoft.com/office/drawing/2014/main" id="{7B958348-F69B-0945-B7D1-5D0DD9A351D9}"/>
              </a:ext>
            </a:extLst>
          </p:cNvPr>
          <p:cNvSpPr>
            <a:spLocks noChangeShapeType="1"/>
          </p:cNvSpPr>
          <p:nvPr/>
        </p:nvSpPr>
        <p:spPr bwMode="auto">
          <a:xfrm>
            <a:off x="1348979" y="2693194"/>
            <a:ext cx="958453" cy="4917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28" name="Oval 23">
            <a:extLst>
              <a:ext uri="{FF2B5EF4-FFF2-40B4-BE49-F238E27FC236}">
                <a16:creationId xmlns:a16="http://schemas.microsoft.com/office/drawing/2014/main" id="{6DC7CEC3-9E37-6C43-B01A-57E7BFF18F47}"/>
              </a:ext>
            </a:extLst>
          </p:cNvPr>
          <p:cNvSpPr>
            <a:spLocks noChangeArrowheads="1"/>
          </p:cNvSpPr>
          <p:nvPr/>
        </p:nvSpPr>
        <p:spPr bwMode="auto">
          <a:xfrm>
            <a:off x="1143000" y="3882629"/>
            <a:ext cx="778669" cy="753665"/>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29" name="Oval 38">
            <a:extLst>
              <a:ext uri="{FF2B5EF4-FFF2-40B4-BE49-F238E27FC236}">
                <a16:creationId xmlns:a16="http://schemas.microsoft.com/office/drawing/2014/main" id="{D2BE75E6-7844-934E-960A-D867D9A2310E}"/>
              </a:ext>
            </a:extLst>
          </p:cNvPr>
          <p:cNvSpPr>
            <a:spLocks noChangeArrowheads="1"/>
          </p:cNvSpPr>
          <p:nvPr/>
        </p:nvSpPr>
        <p:spPr bwMode="auto">
          <a:xfrm>
            <a:off x="2331244" y="4187429"/>
            <a:ext cx="1708547" cy="15394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sp>
        <p:nvSpPr>
          <p:cNvPr id="130" name="Line 59">
            <a:extLst>
              <a:ext uri="{FF2B5EF4-FFF2-40B4-BE49-F238E27FC236}">
                <a16:creationId xmlns:a16="http://schemas.microsoft.com/office/drawing/2014/main" id="{09A1ED68-4C61-C547-B087-02636BAFB272}"/>
              </a:ext>
            </a:extLst>
          </p:cNvPr>
          <p:cNvSpPr>
            <a:spLocks noChangeShapeType="1"/>
          </p:cNvSpPr>
          <p:nvPr/>
        </p:nvSpPr>
        <p:spPr bwMode="auto">
          <a:xfrm>
            <a:off x="4020741" y="4925616"/>
            <a:ext cx="228600"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1" name="Line 60">
            <a:extLst>
              <a:ext uri="{FF2B5EF4-FFF2-40B4-BE49-F238E27FC236}">
                <a16:creationId xmlns:a16="http://schemas.microsoft.com/office/drawing/2014/main" id="{DCF89B4B-F2C0-9B46-A017-74044CA88C80}"/>
              </a:ext>
            </a:extLst>
          </p:cNvPr>
          <p:cNvSpPr>
            <a:spLocks noChangeShapeType="1"/>
          </p:cNvSpPr>
          <p:nvPr/>
        </p:nvSpPr>
        <p:spPr bwMode="auto">
          <a:xfrm flipH="1">
            <a:off x="3655219" y="485298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2" name="Line 61">
            <a:extLst>
              <a:ext uri="{FF2B5EF4-FFF2-40B4-BE49-F238E27FC236}">
                <a16:creationId xmlns:a16="http://schemas.microsoft.com/office/drawing/2014/main" id="{CB846523-0AE5-B44E-9CD4-A5780699DE7D}"/>
              </a:ext>
            </a:extLst>
          </p:cNvPr>
          <p:cNvSpPr>
            <a:spLocks noChangeShapeType="1"/>
          </p:cNvSpPr>
          <p:nvPr/>
        </p:nvSpPr>
        <p:spPr bwMode="auto">
          <a:xfrm flipH="1">
            <a:off x="3665935" y="4910138"/>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3" name="Line 62">
            <a:extLst>
              <a:ext uri="{FF2B5EF4-FFF2-40B4-BE49-F238E27FC236}">
                <a16:creationId xmlns:a16="http://schemas.microsoft.com/office/drawing/2014/main" id="{3D8D61FF-B178-A042-9F75-800F5BC23FCA}"/>
              </a:ext>
            </a:extLst>
          </p:cNvPr>
          <p:cNvSpPr>
            <a:spLocks noChangeShapeType="1"/>
          </p:cNvSpPr>
          <p:nvPr/>
        </p:nvSpPr>
        <p:spPr bwMode="auto">
          <a:xfrm flipH="1">
            <a:off x="3623072" y="4960144"/>
            <a:ext cx="14287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34" name="Line 64">
            <a:extLst>
              <a:ext uri="{FF2B5EF4-FFF2-40B4-BE49-F238E27FC236}">
                <a16:creationId xmlns:a16="http://schemas.microsoft.com/office/drawing/2014/main" id="{0E054FAC-6E60-6F42-9532-E4FBA10A891B}"/>
              </a:ext>
            </a:extLst>
          </p:cNvPr>
          <p:cNvSpPr>
            <a:spLocks noChangeShapeType="1"/>
          </p:cNvSpPr>
          <p:nvPr/>
        </p:nvSpPr>
        <p:spPr bwMode="auto">
          <a:xfrm flipV="1">
            <a:off x="3231356" y="3965972"/>
            <a:ext cx="38100" cy="83820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135" name="Group 356">
            <a:extLst>
              <a:ext uri="{FF2B5EF4-FFF2-40B4-BE49-F238E27FC236}">
                <a16:creationId xmlns:a16="http://schemas.microsoft.com/office/drawing/2014/main" id="{33648B09-CC71-7244-88FB-21FDB43B1417}"/>
              </a:ext>
            </a:extLst>
          </p:cNvPr>
          <p:cNvGrpSpPr>
            <a:grpSpLocks/>
          </p:cNvGrpSpPr>
          <p:nvPr/>
        </p:nvGrpSpPr>
        <p:grpSpPr bwMode="auto">
          <a:xfrm>
            <a:off x="4831556" y="4507706"/>
            <a:ext cx="248841" cy="276225"/>
            <a:chOff x="313" y="1497"/>
            <a:chExt cx="1152" cy="1014"/>
          </a:xfrm>
        </p:grpSpPr>
        <p:pic>
          <p:nvPicPr>
            <p:cNvPr id="136" name="Picture 354" descr="laptop_stylized_small">
              <a:extLst>
                <a:ext uri="{FF2B5EF4-FFF2-40B4-BE49-F238E27FC236}">
                  <a16:creationId xmlns:a16="http://schemas.microsoft.com/office/drawing/2014/main" id="{916388DC-DFC7-6644-A58A-7E3CE3A4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355" descr="antenna_stylized">
              <a:extLst>
                <a:ext uri="{FF2B5EF4-FFF2-40B4-BE49-F238E27FC236}">
                  <a16:creationId xmlns:a16="http://schemas.microsoft.com/office/drawing/2014/main" id="{37884014-95FD-4041-8DD3-B67813446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38" name="Group 361">
            <a:extLst>
              <a:ext uri="{FF2B5EF4-FFF2-40B4-BE49-F238E27FC236}">
                <a16:creationId xmlns:a16="http://schemas.microsoft.com/office/drawing/2014/main" id="{F0D83CBC-A45C-DB46-B426-BC3CB27E561A}"/>
              </a:ext>
            </a:extLst>
          </p:cNvPr>
          <p:cNvGrpSpPr>
            <a:grpSpLocks/>
          </p:cNvGrpSpPr>
          <p:nvPr/>
        </p:nvGrpSpPr>
        <p:grpSpPr bwMode="auto">
          <a:xfrm>
            <a:off x="1553767" y="4004073"/>
            <a:ext cx="297656" cy="291703"/>
            <a:chOff x="2967" y="478"/>
            <a:chExt cx="788" cy="625"/>
          </a:xfrm>
        </p:grpSpPr>
        <p:pic>
          <p:nvPicPr>
            <p:cNvPr id="139" name="Picture 358" descr="access_point_stylized_small">
              <a:extLst>
                <a:ext uri="{FF2B5EF4-FFF2-40B4-BE49-F238E27FC236}">
                  <a16:creationId xmlns:a16="http://schemas.microsoft.com/office/drawing/2014/main" id="{5FE77BF3-1EFB-E041-BAC1-94C95522F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0" name="Picture 360" descr="antenna_radiation_stylized">
              <a:extLst>
                <a:ext uri="{FF2B5EF4-FFF2-40B4-BE49-F238E27FC236}">
                  <a16:creationId xmlns:a16="http://schemas.microsoft.com/office/drawing/2014/main" id="{ED27BB04-ED6E-0D4B-8FE8-C96C4F7B9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41" name="Group 1">
            <a:extLst>
              <a:ext uri="{FF2B5EF4-FFF2-40B4-BE49-F238E27FC236}">
                <a16:creationId xmlns:a16="http://schemas.microsoft.com/office/drawing/2014/main" id="{F8EB07E3-DFC0-A445-A33D-75C2AD0A9EF8}"/>
              </a:ext>
            </a:extLst>
          </p:cNvPr>
          <p:cNvGrpSpPr>
            <a:grpSpLocks/>
          </p:cNvGrpSpPr>
          <p:nvPr/>
        </p:nvGrpSpPr>
        <p:grpSpPr bwMode="auto">
          <a:xfrm>
            <a:off x="4251723" y="4575572"/>
            <a:ext cx="344090" cy="465534"/>
            <a:chOff x="5955030" y="3031808"/>
            <a:chExt cx="914400" cy="1398587"/>
          </a:xfrm>
        </p:grpSpPr>
        <p:grpSp>
          <p:nvGrpSpPr>
            <p:cNvPr id="142" name="Group 398">
              <a:extLst>
                <a:ext uri="{FF2B5EF4-FFF2-40B4-BE49-F238E27FC236}">
                  <a16:creationId xmlns:a16="http://schemas.microsoft.com/office/drawing/2014/main" id="{B220ABB4-ABAB-CE46-BE7A-ED482AEAA84D}"/>
                </a:ext>
              </a:extLst>
            </p:cNvPr>
            <p:cNvGrpSpPr>
              <a:grpSpLocks/>
            </p:cNvGrpSpPr>
            <p:nvPr/>
          </p:nvGrpSpPr>
          <p:grpSpPr bwMode="auto">
            <a:xfrm>
              <a:off x="6097905" y="3403283"/>
              <a:ext cx="596900" cy="1027112"/>
              <a:chOff x="3130" y="3288"/>
              <a:chExt cx="410" cy="742"/>
            </a:xfrm>
          </p:grpSpPr>
          <p:sp>
            <p:nvSpPr>
              <p:cNvPr id="144" name="Line 270">
                <a:extLst>
                  <a:ext uri="{FF2B5EF4-FFF2-40B4-BE49-F238E27FC236}">
                    <a16:creationId xmlns:a16="http://schemas.microsoft.com/office/drawing/2014/main" id="{EB3D1AFB-9917-EB40-AEBE-C975E63F26BD}"/>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5" name="Line 271">
                <a:extLst>
                  <a:ext uri="{FF2B5EF4-FFF2-40B4-BE49-F238E27FC236}">
                    <a16:creationId xmlns:a16="http://schemas.microsoft.com/office/drawing/2014/main" id="{E08FC51C-048E-3E4D-9A0F-1FD8F96EBAB2}"/>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6" name="Line 272">
                <a:extLst>
                  <a:ext uri="{FF2B5EF4-FFF2-40B4-BE49-F238E27FC236}">
                    <a16:creationId xmlns:a16="http://schemas.microsoft.com/office/drawing/2014/main" id="{F60BFC20-FF60-2749-A1D5-607289DB4114}"/>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7" name="Line 273">
                <a:extLst>
                  <a:ext uri="{FF2B5EF4-FFF2-40B4-BE49-F238E27FC236}">
                    <a16:creationId xmlns:a16="http://schemas.microsoft.com/office/drawing/2014/main" id="{512627BE-7F4B-E642-8B83-2CFC68BC44F5}"/>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8" name="Line 274">
                <a:extLst>
                  <a:ext uri="{FF2B5EF4-FFF2-40B4-BE49-F238E27FC236}">
                    <a16:creationId xmlns:a16="http://schemas.microsoft.com/office/drawing/2014/main" id="{4E8A0C01-D6A7-1F42-A4A2-1DC6B281EFD6}"/>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49" name="Line 275">
                <a:extLst>
                  <a:ext uri="{FF2B5EF4-FFF2-40B4-BE49-F238E27FC236}">
                    <a16:creationId xmlns:a16="http://schemas.microsoft.com/office/drawing/2014/main" id="{7438FAEA-A6F2-A246-8105-F54EDDC70154}"/>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0" name="Line 276">
                <a:extLst>
                  <a:ext uri="{FF2B5EF4-FFF2-40B4-BE49-F238E27FC236}">
                    <a16:creationId xmlns:a16="http://schemas.microsoft.com/office/drawing/2014/main" id="{E69B15B3-9399-E041-878F-938173CDFFEE}"/>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1" name="Line 277">
                <a:extLst>
                  <a:ext uri="{FF2B5EF4-FFF2-40B4-BE49-F238E27FC236}">
                    <a16:creationId xmlns:a16="http://schemas.microsoft.com/office/drawing/2014/main" id="{1E4874DA-7ED7-874D-B991-AABE14689B1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2" name="Line 278">
                <a:extLst>
                  <a:ext uri="{FF2B5EF4-FFF2-40B4-BE49-F238E27FC236}">
                    <a16:creationId xmlns:a16="http://schemas.microsoft.com/office/drawing/2014/main" id="{6D14A8CC-9625-344D-A6EB-3F17469C477D}"/>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3" name="Line 279">
                <a:extLst>
                  <a:ext uri="{FF2B5EF4-FFF2-40B4-BE49-F238E27FC236}">
                    <a16:creationId xmlns:a16="http://schemas.microsoft.com/office/drawing/2014/main" id="{F87A61CD-1278-5C40-A7DA-1D6151D5DB1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4" name="Line 280">
                <a:extLst>
                  <a:ext uri="{FF2B5EF4-FFF2-40B4-BE49-F238E27FC236}">
                    <a16:creationId xmlns:a16="http://schemas.microsoft.com/office/drawing/2014/main" id="{C0E5602D-DC2C-1843-8D4A-58D3A1ED1DD5}"/>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5" name="Line 281">
                <a:extLst>
                  <a:ext uri="{FF2B5EF4-FFF2-40B4-BE49-F238E27FC236}">
                    <a16:creationId xmlns:a16="http://schemas.microsoft.com/office/drawing/2014/main" id="{DD5E8B9D-A9BC-9746-BBCA-405945A54B48}"/>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6" name="Line 282">
                <a:extLst>
                  <a:ext uri="{FF2B5EF4-FFF2-40B4-BE49-F238E27FC236}">
                    <a16:creationId xmlns:a16="http://schemas.microsoft.com/office/drawing/2014/main" id="{19AF81E9-349A-9344-8D71-5F08AE6BFF3C}"/>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7" name="Line 283">
                <a:extLst>
                  <a:ext uri="{FF2B5EF4-FFF2-40B4-BE49-F238E27FC236}">
                    <a16:creationId xmlns:a16="http://schemas.microsoft.com/office/drawing/2014/main" id="{84FD3D45-465C-2A4D-8826-8073E7679263}"/>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58" name="Line 284">
                <a:extLst>
                  <a:ext uri="{FF2B5EF4-FFF2-40B4-BE49-F238E27FC236}">
                    <a16:creationId xmlns:a16="http://schemas.microsoft.com/office/drawing/2014/main" id="{236149EB-A521-C54B-978B-B2F3D2A80FF2}"/>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43" name="Picture 399" descr="cell_tower_radiation copy">
              <a:extLst>
                <a:ext uri="{FF2B5EF4-FFF2-40B4-BE49-F238E27FC236}">
                  <a16:creationId xmlns:a16="http://schemas.microsoft.com/office/drawing/2014/main" id="{15477466-B0BB-D045-8469-CE320C8C19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9" name="Group 403">
            <a:extLst>
              <a:ext uri="{FF2B5EF4-FFF2-40B4-BE49-F238E27FC236}">
                <a16:creationId xmlns:a16="http://schemas.microsoft.com/office/drawing/2014/main" id="{7E28037A-7EFC-0B46-95B9-4678DDAA8EC2}"/>
              </a:ext>
            </a:extLst>
          </p:cNvPr>
          <p:cNvGrpSpPr>
            <a:grpSpLocks/>
          </p:cNvGrpSpPr>
          <p:nvPr/>
        </p:nvGrpSpPr>
        <p:grpSpPr bwMode="auto">
          <a:xfrm>
            <a:off x="2552700" y="4873229"/>
            <a:ext cx="395288" cy="294084"/>
            <a:chOff x="2751" y="1851"/>
            <a:chExt cx="462" cy="478"/>
          </a:xfrm>
        </p:grpSpPr>
        <p:pic>
          <p:nvPicPr>
            <p:cNvPr id="160" name="Picture 364" descr="iphone_stylized_small">
              <a:extLst>
                <a:ext uri="{FF2B5EF4-FFF2-40B4-BE49-F238E27FC236}">
                  <a16:creationId xmlns:a16="http://schemas.microsoft.com/office/drawing/2014/main" id="{C84FCFF4-A725-4549-A2E6-AB7B6D1964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 name="Picture 402" descr="antenna_radiation_stylized">
              <a:extLst>
                <a:ext uri="{FF2B5EF4-FFF2-40B4-BE49-F238E27FC236}">
                  <a16:creationId xmlns:a16="http://schemas.microsoft.com/office/drawing/2014/main" id="{E54086FD-B992-B84A-9956-901A6D564E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62" name="Group 100">
            <a:extLst>
              <a:ext uri="{FF2B5EF4-FFF2-40B4-BE49-F238E27FC236}">
                <a16:creationId xmlns:a16="http://schemas.microsoft.com/office/drawing/2014/main" id="{E7C998EB-2394-544D-80BB-533A98F699A4}"/>
              </a:ext>
            </a:extLst>
          </p:cNvPr>
          <p:cNvGrpSpPr>
            <a:grpSpLocks/>
          </p:cNvGrpSpPr>
          <p:nvPr/>
        </p:nvGrpSpPr>
        <p:grpSpPr bwMode="auto">
          <a:xfrm>
            <a:off x="3070623" y="4598194"/>
            <a:ext cx="344090" cy="465535"/>
            <a:chOff x="5955030" y="3031808"/>
            <a:chExt cx="914400" cy="1398587"/>
          </a:xfrm>
        </p:grpSpPr>
        <p:grpSp>
          <p:nvGrpSpPr>
            <p:cNvPr id="163" name="Group 398">
              <a:extLst>
                <a:ext uri="{FF2B5EF4-FFF2-40B4-BE49-F238E27FC236}">
                  <a16:creationId xmlns:a16="http://schemas.microsoft.com/office/drawing/2014/main" id="{4BA56D45-414C-BE4C-9A22-F243E7D162B0}"/>
                </a:ext>
              </a:extLst>
            </p:cNvPr>
            <p:cNvGrpSpPr>
              <a:grpSpLocks/>
            </p:cNvGrpSpPr>
            <p:nvPr/>
          </p:nvGrpSpPr>
          <p:grpSpPr bwMode="auto">
            <a:xfrm>
              <a:off x="6097905" y="3403283"/>
              <a:ext cx="596900" cy="1027112"/>
              <a:chOff x="3130" y="3288"/>
              <a:chExt cx="410" cy="742"/>
            </a:xfrm>
          </p:grpSpPr>
          <p:sp>
            <p:nvSpPr>
              <p:cNvPr id="165" name="Line 270">
                <a:extLst>
                  <a:ext uri="{FF2B5EF4-FFF2-40B4-BE49-F238E27FC236}">
                    <a16:creationId xmlns:a16="http://schemas.microsoft.com/office/drawing/2014/main" id="{C419645E-7341-1E42-A987-8906510D2DEF}"/>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6" name="Line 271">
                <a:extLst>
                  <a:ext uri="{FF2B5EF4-FFF2-40B4-BE49-F238E27FC236}">
                    <a16:creationId xmlns:a16="http://schemas.microsoft.com/office/drawing/2014/main" id="{E3413CC8-503E-F54F-9020-EA30E1FB6B6B}"/>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7" name="Line 272">
                <a:extLst>
                  <a:ext uri="{FF2B5EF4-FFF2-40B4-BE49-F238E27FC236}">
                    <a16:creationId xmlns:a16="http://schemas.microsoft.com/office/drawing/2014/main" id="{32BE2CA0-4934-C548-8F71-8643317D620B}"/>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8" name="Line 273">
                <a:extLst>
                  <a:ext uri="{FF2B5EF4-FFF2-40B4-BE49-F238E27FC236}">
                    <a16:creationId xmlns:a16="http://schemas.microsoft.com/office/drawing/2014/main" id="{0F568FA7-5D04-F249-88F8-D9BF4BB14387}"/>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69" name="Line 274">
                <a:extLst>
                  <a:ext uri="{FF2B5EF4-FFF2-40B4-BE49-F238E27FC236}">
                    <a16:creationId xmlns:a16="http://schemas.microsoft.com/office/drawing/2014/main" id="{FC33DD3A-B462-0C49-9211-16445A4184BB}"/>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0" name="Line 275">
                <a:extLst>
                  <a:ext uri="{FF2B5EF4-FFF2-40B4-BE49-F238E27FC236}">
                    <a16:creationId xmlns:a16="http://schemas.microsoft.com/office/drawing/2014/main" id="{A27E10EF-E77C-324E-ABE5-7D9D36FAFB95}"/>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1" name="Line 276">
                <a:extLst>
                  <a:ext uri="{FF2B5EF4-FFF2-40B4-BE49-F238E27FC236}">
                    <a16:creationId xmlns:a16="http://schemas.microsoft.com/office/drawing/2014/main" id="{38A6549E-F28B-E548-A11B-F2688FE02DE6}"/>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2" name="Line 277">
                <a:extLst>
                  <a:ext uri="{FF2B5EF4-FFF2-40B4-BE49-F238E27FC236}">
                    <a16:creationId xmlns:a16="http://schemas.microsoft.com/office/drawing/2014/main" id="{CF1EC650-3BA3-404C-9765-2B632619ECD8}"/>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3" name="Line 278">
                <a:extLst>
                  <a:ext uri="{FF2B5EF4-FFF2-40B4-BE49-F238E27FC236}">
                    <a16:creationId xmlns:a16="http://schemas.microsoft.com/office/drawing/2014/main" id="{633808AB-AED9-EF48-97E4-4DF625A9D8B4}"/>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4" name="Line 279">
                <a:extLst>
                  <a:ext uri="{FF2B5EF4-FFF2-40B4-BE49-F238E27FC236}">
                    <a16:creationId xmlns:a16="http://schemas.microsoft.com/office/drawing/2014/main" id="{F8580CEE-7A5C-7048-9921-68FF09DF0187}"/>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5" name="Line 280">
                <a:extLst>
                  <a:ext uri="{FF2B5EF4-FFF2-40B4-BE49-F238E27FC236}">
                    <a16:creationId xmlns:a16="http://schemas.microsoft.com/office/drawing/2014/main" id="{00996F04-1F8B-CC4D-B37A-210D0A122CC8}"/>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6" name="Line 281">
                <a:extLst>
                  <a:ext uri="{FF2B5EF4-FFF2-40B4-BE49-F238E27FC236}">
                    <a16:creationId xmlns:a16="http://schemas.microsoft.com/office/drawing/2014/main" id="{F19E527D-6BF3-CC47-875A-C4D2C88E88E1}"/>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7" name="Line 282">
                <a:extLst>
                  <a:ext uri="{FF2B5EF4-FFF2-40B4-BE49-F238E27FC236}">
                    <a16:creationId xmlns:a16="http://schemas.microsoft.com/office/drawing/2014/main" id="{18E888AA-D35B-AE4C-90FA-C2A7AF93347F}"/>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8" name="Line 283">
                <a:extLst>
                  <a:ext uri="{FF2B5EF4-FFF2-40B4-BE49-F238E27FC236}">
                    <a16:creationId xmlns:a16="http://schemas.microsoft.com/office/drawing/2014/main" id="{B8D4E8F1-7790-4D40-A0EB-41F3ADEAB496}"/>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179" name="Line 284">
                <a:extLst>
                  <a:ext uri="{FF2B5EF4-FFF2-40B4-BE49-F238E27FC236}">
                    <a16:creationId xmlns:a16="http://schemas.microsoft.com/office/drawing/2014/main" id="{D429B434-2C40-F74E-8CAE-0FC7B5346509}"/>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164" name="Picture 399" descr="cell_tower_radiation copy">
              <a:extLst>
                <a:ext uri="{FF2B5EF4-FFF2-40B4-BE49-F238E27FC236}">
                  <a16:creationId xmlns:a16="http://schemas.microsoft.com/office/drawing/2014/main" id="{A9CD3D46-2E69-B845-B173-09090C1C4E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0" name="Group 356">
            <a:extLst>
              <a:ext uri="{FF2B5EF4-FFF2-40B4-BE49-F238E27FC236}">
                <a16:creationId xmlns:a16="http://schemas.microsoft.com/office/drawing/2014/main" id="{8FC9C87C-2193-FD4F-BA1A-A7FDAA554282}"/>
              </a:ext>
            </a:extLst>
          </p:cNvPr>
          <p:cNvGrpSpPr>
            <a:grpSpLocks/>
          </p:cNvGrpSpPr>
          <p:nvPr/>
        </p:nvGrpSpPr>
        <p:grpSpPr bwMode="auto">
          <a:xfrm>
            <a:off x="4336256" y="5200650"/>
            <a:ext cx="271463" cy="253604"/>
            <a:chOff x="313" y="1497"/>
            <a:chExt cx="1152" cy="1014"/>
          </a:xfrm>
        </p:grpSpPr>
        <p:pic>
          <p:nvPicPr>
            <p:cNvPr id="181" name="Picture 354" descr="laptop_stylized_small">
              <a:extLst>
                <a:ext uri="{FF2B5EF4-FFF2-40B4-BE49-F238E27FC236}">
                  <a16:creationId xmlns:a16="http://schemas.microsoft.com/office/drawing/2014/main" id="{21BC2357-8DAB-214A-992E-C0220012BD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355" descr="antenna_stylized">
              <a:extLst>
                <a:ext uri="{FF2B5EF4-FFF2-40B4-BE49-F238E27FC236}">
                  <a16:creationId xmlns:a16="http://schemas.microsoft.com/office/drawing/2014/main" id="{FD2019DB-E154-D74C-9D01-E47FB81401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3" name="Group 356">
            <a:extLst>
              <a:ext uri="{FF2B5EF4-FFF2-40B4-BE49-F238E27FC236}">
                <a16:creationId xmlns:a16="http://schemas.microsoft.com/office/drawing/2014/main" id="{72BBF72D-947D-B841-83D8-A2FA489C0CFA}"/>
              </a:ext>
            </a:extLst>
          </p:cNvPr>
          <p:cNvGrpSpPr>
            <a:grpSpLocks/>
          </p:cNvGrpSpPr>
          <p:nvPr/>
        </p:nvGrpSpPr>
        <p:grpSpPr bwMode="auto">
          <a:xfrm>
            <a:off x="3413523" y="5216128"/>
            <a:ext cx="282178" cy="260747"/>
            <a:chOff x="313" y="1497"/>
            <a:chExt cx="1152" cy="1014"/>
          </a:xfrm>
        </p:grpSpPr>
        <p:pic>
          <p:nvPicPr>
            <p:cNvPr id="184" name="Picture 354" descr="laptop_stylized_small">
              <a:extLst>
                <a:ext uri="{FF2B5EF4-FFF2-40B4-BE49-F238E27FC236}">
                  <a16:creationId xmlns:a16="http://schemas.microsoft.com/office/drawing/2014/main" id="{836F4D94-BCDF-3542-A343-115E952ED2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 name="Picture 355" descr="antenna_stylized">
              <a:extLst>
                <a:ext uri="{FF2B5EF4-FFF2-40B4-BE49-F238E27FC236}">
                  <a16:creationId xmlns:a16="http://schemas.microsoft.com/office/drawing/2014/main" id="{B4D8151E-705C-EE40-B724-E0B69FCF06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6" name="Group 356">
            <a:extLst>
              <a:ext uri="{FF2B5EF4-FFF2-40B4-BE49-F238E27FC236}">
                <a16:creationId xmlns:a16="http://schemas.microsoft.com/office/drawing/2014/main" id="{90CF8AA6-D241-564C-A835-C42E9A50FB94}"/>
              </a:ext>
            </a:extLst>
          </p:cNvPr>
          <p:cNvGrpSpPr>
            <a:grpSpLocks/>
          </p:cNvGrpSpPr>
          <p:nvPr/>
        </p:nvGrpSpPr>
        <p:grpSpPr bwMode="auto">
          <a:xfrm>
            <a:off x="2872979" y="5231607"/>
            <a:ext cx="286940" cy="327422"/>
            <a:chOff x="313" y="1497"/>
            <a:chExt cx="1152" cy="1014"/>
          </a:xfrm>
        </p:grpSpPr>
        <p:pic>
          <p:nvPicPr>
            <p:cNvPr id="187" name="Picture 354" descr="laptop_stylized_small">
              <a:extLst>
                <a:ext uri="{FF2B5EF4-FFF2-40B4-BE49-F238E27FC236}">
                  <a16:creationId xmlns:a16="http://schemas.microsoft.com/office/drawing/2014/main" id="{EA37CFAF-38EB-2545-8F20-380411EFBC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8" name="Picture 355" descr="antenna_stylized">
              <a:extLst>
                <a:ext uri="{FF2B5EF4-FFF2-40B4-BE49-F238E27FC236}">
                  <a16:creationId xmlns:a16="http://schemas.microsoft.com/office/drawing/2014/main" id="{79DFDD41-1102-684C-B91C-88ADEBF387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9" name="Group 403">
            <a:extLst>
              <a:ext uri="{FF2B5EF4-FFF2-40B4-BE49-F238E27FC236}">
                <a16:creationId xmlns:a16="http://schemas.microsoft.com/office/drawing/2014/main" id="{3D48FC39-032B-A342-BFD0-33CBD6CB3A7F}"/>
              </a:ext>
            </a:extLst>
          </p:cNvPr>
          <p:cNvGrpSpPr>
            <a:grpSpLocks/>
          </p:cNvGrpSpPr>
          <p:nvPr/>
        </p:nvGrpSpPr>
        <p:grpSpPr bwMode="auto">
          <a:xfrm>
            <a:off x="2796779" y="4362450"/>
            <a:ext cx="364331" cy="302419"/>
            <a:chOff x="2751" y="1851"/>
            <a:chExt cx="462" cy="478"/>
          </a:xfrm>
        </p:grpSpPr>
        <p:pic>
          <p:nvPicPr>
            <p:cNvPr id="190" name="Picture 364" descr="iphone_stylized_small">
              <a:extLst>
                <a:ext uri="{FF2B5EF4-FFF2-40B4-BE49-F238E27FC236}">
                  <a16:creationId xmlns:a16="http://schemas.microsoft.com/office/drawing/2014/main" id="{D28B1A7C-E2CC-BE4F-8868-8685B04387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1" name="Picture 402" descr="antenna_radiation_stylized">
              <a:extLst>
                <a:ext uri="{FF2B5EF4-FFF2-40B4-BE49-F238E27FC236}">
                  <a16:creationId xmlns:a16="http://schemas.microsoft.com/office/drawing/2014/main" id="{5BB3FE4E-87C2-8246-82D8-D49345DCDF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2" name="Group 403">
            <a:extLst>
              <a:ext uri="{FF2B5EF4-FFF2-40B4-BE49-F238E27FC236}">
                <a16:creationId xmlns:a16="http://schemas.microsoft.com/office/drawing/2014/main" id="{86FB4197-A7C7-2C4B-87E5-4528376C50B4}"/>
              </a:ext>
            </a:extLst>
          </p:cNvPr>
          <p:cNvGrpSpPr>
            <a:grpSpLocks/>
          </p:cNvGrpSpPr>
          <p:nvPr/>
        </p:nvGrpSpPr>
        <p:grpSpPr bwMode="auto">
          <a:xfrm>
            <a:off x="4717257" y="4857750"/>
            <a:ext cx="394097" cy="294085"/>
            <a:chOff x="2751" y="1851"/>
            <a:chExt cx="462" cy="478"/>
          </a:xfrm>
        </p:grpSpPr>
        <p:pic>
          <p:nvPicPr>
            <p:cNvPr id="193" name="Picture 364" descr="iphone_stylized_small">
              <a:extLst>
                <a:ext uri="{FF2B5EF4-FFF2-40B4-BE49-F238E27FC236}">
                  <a16:creationId xmlns:a16="http://schemas.microsoft.com/office/drawing/2014/main" id="{0C0CDB8A-DE3D-5F4A-A881-49C3DC050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 name="Picture 402" descr="antenna_radiation_stylized">
              <a:extLst>
                <a:ext uri="{FF2B5EF4-FFF2-40B4-BE49-F238E27FC236}">
                  <a16:creationId xmlns:a16="http://schemas.microsoft.com/office/drawing/2014/main" id="{FBB79140-E464-FA4E-BC03-E9D77416B1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 name="Group 356">
            <a:extLst>
              <a:ext uri="{FF2B5EF4-FFF2-40B4-BE49-F238E27FC236}">
                <a16:creationId xmlns:a16="http://schemas.microsoft.com/office/drawing/2014/main" id="{814B233D-4B4F-8340-BCC6-0250B96E73AE}"/>
              </a:ext>
            </a:extLst>
          </p:cNvPr>
          <p:cNvGrpSpPr>
            <a:grpSpLocks/>
          </p:cNvGrpSpPr>
          <p:nvPr/>
        </p:nvGrpSpPr>
        <p:grpSpPr bwMode="auto">
          <a:xfrm>
            <a:off x="3740944" y="4750594"/>
            <a:ext cx="282179" cy="261938"/>
            <a:chOff x="313" y="1497"/>
            <a:chExt cx="1152" cy="1014"/>
          </a:xfrm>
        </p:grpSpPr>
        <p:pic>
          <p:nvPicPr>
            <p:cNvPr id="196" name="Picture 354" descr="laptop_stylized_small">
              <a:extLst>
                <a:ext uri="{FF2B5EF4-FFF2-40B4-BE49-F238E27FC236}">
                  <a16:creationId xmlns:a16="http://schemas.microsoft.com/office/drawing/2014/main" id="{EC5C806D-D5CA-5A4B-958A-3D3885D635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7" name="Picture 355" descr="antenna_stylized">
              <a:extLst>
                <a:ext uri="{FF2B5EF4-FFF2-40B4-BE49-F238E27FC236}">
                  <a16:creationId xmlns:a16="http://schemas.microsoft.com/office/drawing/2014/main" id="{22DE5A99-B75E-E846-A9CA-B5A4A8A086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8" name="Group 356">
            <a:extLst>
              <a:ext uri="{FF2B5EF4-FFF2-40B4-BE49-F238E27FC236}">
                <a16:creationId xmlns:a16="http://schemas.microsoft.com/office/drawing/2014/main" id="{44A62913-19C4-CF45-A43E-AF4966B1C6B9}"/>
              </a:ext>
            </a:extLst>
          </p:cNvPr>
          <p:cNvGrpSpPr>
            <a:grpSpLocks/>
          </p:cNvGrpSpPr>
          <p:nvPr/>
        </p:nvGrpSpPr>
        <p:grpSpPr bwMode="auto">
          <a:xfrm>
            <a:off x="1432323" y="4339829"/>
            <a:ext cx="211931" cy="258365"/>
            <a:chOff x="313" y="1497"/>
            <a:chExt cx="1152" cy="1014"/>
          </a:xfrm>
        </p:grpSpPr>
        <p:pic>
          <p:nvPicPr>
            <p:cNvPr id="199" name="Picture 354" descr="laptop_stylized_small">
              <a:extLst>
                <a:ext uri="{FF2B5EF4-FFF2-40B4-BE49-F238E27FC236}">
                  <a16:creationId xmlns:a16="http://schemas.microsoft.com/office/drawing/2014/main" id="{2C6FC57A-B2AA-024C-AA50-833F87F56B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 name="Picture 355" descr="antenna_stylized">
              <a:extLst>
                <a:ext uri="{FF2B5EF4-FFF2-40B4-BE49-F238E27FC236}">
                  <a16:creationId xmlns:a16="http://schemas.microsoft.com/office/drawing/2014/main" id="{A7408C9B-0424-4D46-A3CB-20DA2F96592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1" name="Group 403">
            <a:extLst>
              <a:ext uri="{FF2B5EF4-FFF2-40B4-BE49-F238E27FC236}">
                <a16:creationId xmlns:a16="http://schemas.microsoft.com/office/drawing/2014/main" id="{8BF4494C-B45F-EA42-8D3E-0E8E92701DEB}"/>
              </a:ext>
            </a:extLst>
          </p:cNvPr>
          <p:cNvGrpSpPr>
            <a:grpSpLocks/>
          </p:cNvGrpSpPr>
          <p:nvPr/>
        </p:nvGrpSpPr>
        <p:grpSpPr bwMode="auto">
          <a:xfrm>
            <a:off x="1212056" y="4088606"/>
            <a:ext cx="333375" cy="285750"/>
            <a:chOff x="2751" y="1851"/>
            <a:chExt cx="462" cy="478"/>
          </a:xfrm>
        </p:grpSpPr>
        <p:pic>
          <p:nvPicPr>
            <p:cNvPr id="202" name="Picture 364" descr="iphone_stylized_small">
              <a:extLst>
                <a:ext uri="{FF2B5EF4-FFF2-40B4-BE49-F238E27FC236}">
                  <a16:creationId xmlns:a16="http://schemas.microsoft.com/office/drawing/2014/main" id="{F9290FEC-F0ED-A746-9BCA-11DE56BF8CD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3" name="Picture 402" descr="antenna_radiation_stylized">
              <a:extLst>
                <a:ext uri="{FF2B5EF4-FFF2-40B4-BE49-F238E27FC236}">
                  <a16:creationId xmlns:a16="http://schemas.microsoft.com/office/drawing/2014/main" id="{7F0B6E3C-FE7C-8244-BFE5-BB2FF84C835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4" name="Group 142">
            <a:extLst>
              <a:ext uri="{FF2B5EF4-FFF2-40B4-BE49-F238E27FC236}">
                <a16:creationId xmlns:a16="http://schemas.microsoft.com/office/drawing/2014/main" id="{05787F7C-D6F9-5148-A1C8-AE0EF1035320}"/>
              </a:ext>
            </a:extLst>
          </p:cNvPr>
          <p:cNvGrpSpPr>
            <a:grpSpLocks/>
          </p:cNvGrpSpPr>
          <p:nvPr/>
        </p:nvGrpSpPr>
        <p:grpSpPr bwMode="auto">
          <a:xfrm>
            <a:off x="1181100" y="2336007"/>
            <a:ext cx="344091" cy="464344"/>
            <a:chOff x="5955030" y="3031808"/>
            <a:chExt cx="914400" cy="1398587"/>
          </a:xfrm>
        </p:grpSpPr>
        <p:grpSp>
          <p:nvGrpSpPr>
            <p:cNvPr id="205" name="Group 398">
              <a:extLst>
                <a:ext uri="{FF2B5EF4-FFF2-40B4-BE49-F238E27FC236}">
                  <a16:creationId xmlns:a16="http://schemas.microsoft.com/office/drawing/2014/main" id="{DEF19A22-8F91-6842-8109-AEB66C6A5ABE}"/>
                </a:ext>
              </a:extLst>
            </p:cNvPr>
            <p:cNvGrpSpPr>
              <a:grpSpLocks/>
            </p:cNvGrpSpPr>
            <p:nvPr/>
          </p:nvGrpSpPr>
          <p:grpSpPr bwMode="auto">
            <a:xfrm>
              <a:off x="6097905" y="3403283"/>
              <a:ext cx="596900" cy="1027112"/>
              <a:chOff x="3130" y="3288"/>
              <a:chExt cx="410" cy="742"/>
            </a:xfrm>
          </p:grpSpPr>
          <p:sp>
            <p:nvSpPr>
              <p:cNvPr id="207" name="Line 270">
                <a:extLst>
                  <a:ext uri="{FF2B5EF4-FFF2-40B4-BE49-F238E27FC236}">
                    <a16:creationId xmlns:a16="http://schemas.microsoft.com/office/drawing/2014/main" id="{E417E1DB-608C-9848-9F0A-5122753DA841}"/>
                  </a:ext>
                </a:extLst>
              </p:cNvPr>
              <p:cNvSpPr>
                <a:spLocks noChangeShapeType="1"/>
              </p:cNvSpPr>
              <p:nvPr/>
            </p:nvSpPr>
            <p:spPr bwMode="auto">
              <a:xfrm flipH="1">
                <a:off x="3130" y="3288"/>
                <a:ext cx="205" cy="6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8" name="Line 271">
                <a:extLst>
                  <a:ext uri="{FF2B5EF4-FFF2-40B4-BE49-F238E27FC236}">
                    <a16:creationId xmlns:a16="http://schemas.microsoft.com/office/drawing/2014/main" id="{3B2D533F-D1A2-B24B-A569-AA613E92259F}"/>
                  </a:ext>
                </a:extLst>
              </p:cNvPr>
              <p:cNvSpPr>
                <a:spLocks noChangeShapeType="1"/>
              </p:cNvSpPr>
              <p:nvPr/>
            </p:nvSpPr>
            <p:spPr bwMode="auto">
              <a:xfrm>
                <a:off x="3335" y="3288"/>
                <a:ext cx="205" cy="6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09" name="Line 272">
                <a:extLst>
                  <a:ext uri="{FF2B5EF4-FFF2-40B4-BE49-F238E27FC236}">
                    <a16:creationId xmlns:a16="http://schemas.microsoft.com/office/drawing/2014/main" id="{F887C580-CEC3-4746-B37A-5E728888A4ED}"/>
                  </a:ext>
                </a:extLst>
              </p:cNvPr>
              <p:cNvSpPr>
                <a:spLocks noChangeShapeType="1"/>
              </p:cNvSpPr>
              <p:nvPr/>
            </p:nvSpPr>
            <p:spPr bwMode="auto">
              <a:xfrm>
                <a:off x="3130"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0" name="Line 273">
                <a:extLst>
                  <a:ext uri="{FF2B5EF4-FFF2-40B4-BE49-F238E27FC236}">
                    <a16:creationId xmlns:a16="http://schemas.microsoft.com/office/drawing/2014/main" id="{5069F6B6-EC0B-9443-B3DF-EC160AF3C2F2}"/>
                  </a:ext>
                </a:extLst>
              </p:cNvPr>
              <p:cNvSpPr>
                <a:spLocks noChangeShapeType="1"/>
              </p:cNvSpPr>
              <p:nvPr/>
            </p:nvSpPr>
            <p:spPr bwMode="auto">
              <a:xfrm flipH="1">
                <a:off x="3335" y="3957"/>
                <a:ext cx="205" cy="73"/>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1" name="Line 274">
                <a:extLst>
                  <a:ext uri="{FF2B5EF4-FFF2-40B4-BE49-F238E27FC236}">
                    <a16:creationId xmlns:a16="http://schemas.microsoft.com/office/drawing/2014/main" id="{148C5F81-3D28-1B46-BC25-8FFB6E9BBBEF}"/>
                  </a:ext>
                </a:extLst>
              </p:cNvPr>
              <p:cNvSpPr>
                <a:spLocks noChangeShapeType="1"/>
              </p:cNvSpPr>
              <p:nvPr/>
            </p:nvSpPr>
            <p:spPr bwMode="auto">
              <a:xfrm>
                <a:off x="3335" y="3303"/>
                <a:ext cx="0" cy="7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2" name="Line 275">
                <a:extLst>
                  <a:ext uri="{FF2B5EF4-FFF2-40B4-BE49-F238E27FC236}">
                    <a16:creationId xmlns:a16="http://schemas.microsoft.com/office/drawing/2014/main" id="{E994C03E-7A8C-7649-B94A-FFE6213CF3CA}"/>
                  </a:ext>
                </a:extLst>
              </p:cNvPr>
              <p:cNvSpPr>
                <a:spLocks noChangeShapeType="1"/>
              </p:cNvSpPr>
              <p:nvPr/>
            </p:nvSpPr>
            <p:spPr bwMode="auto">
              <a:xfrm flipV="1">
                <a:off x="3130" y="3888"/>
                <a:ext cx="205" cy="72"/>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3" name="Line 276">
                <a:extLst>
                  <a:ext uri="{FF2B5EF4-FFF2-40B4-BE49-F238E27FC236}">
                    <a16:creationId xmlns:a16="http://schemas.microsoft.com/office/drawing/2014/main" id="{3D5CC52A-81FD-E049-A4D9-6576D1FA6977}"/>
                  </a:ext>
                </a:extLst>
              </p:cNvPr>
              <p:cNvSpPr>
                <a:spLocks noChangeShapeType="1"/>
              </p:cNvSpPr>
              <p:nvPr/>
            </p:nvSpPr>
            <p:spPr bwMode="auto">
              <a:xfrm flipH="1" flipV="1">
                <a:off x="3335" y="3888"/>
                <a:ext cx="205" cy="69"/>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4" name="Line 277">
                <a:extLst>
                  <a:ext uri="{FF2B5EF4-FFF2-40B4-BE49-F238E27FC236}">
                    <a16:creationId xmlns:a16="http://schemas.microsoft.com/office/drawing/2014/main" id="{3ED01E6D-C154-C542-A593-1C66F05106D9}"/>
                  </a:ext>
                </a:extLst>
              </p:cNvPr>
              <p:cNvSpPr>
                <a:spLocks noChangeShapeType="1"/>
              </p:cNvSpPr>
              <p:nvPr/>
            </p:nvSpPr>
            <p:spPr bwMode="auto">
              <a:xfrm>
                <a:off x="3217" y="3668"/>
                <a:ext cx="118"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5" name="Line 278">
                <a:extLst>
                  <a:ext uri="{FF2B5EF4-FFF2-40B4-BE49-F238E27FC236}">
                    <a16:creationId xmlns:a16="http://schemas.microsoft.com/office/drawing/2014/main" id="{F83323B0-0B99-0747-B347-8742C2532B88}"/>
                  </a:ext>
                </a:extLst>
              </p:cNvPr>
              <p:cNvSpPr>
                <a:spLocks noChangeShapeType="1"/>
              </p:cNvSpPr>
              <p:nvPr/>
            </p:nvSpPr>
            <p:spPr bwMode="auto">
              <a:xfrm flipV="1">
                <a:off x="3335" y="3668"/>
                <a:ext cx="124" cy="5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6" name="Line 279">
                <a:extLst>
                  <a:ext uri="{FF2B5EF4-FFF2-40B4-BE49-F238E27FC236}">
                    <a16:creationId xmlns:a16="http://schemas.microsoft.com/office/drawing/2014/main" id="{BC214760-2F6D-A54C-96DB-B2563CA355E6}"/>
                  </a:ext>
                </a:extLst>
              </p:cNvPr>
              <p:cNvSpPr>
                <a:spLocks noChangeShapeType="1"/>
              </p:cNvSpPr>
              <p:nvPr/>
            </p:nvSpPr>
            <p:spPr bwMode="auto">
              <a:xfrm>
                <a:off x="3178" y="3766"/>
                <a:ext cx="152" cy="75"/>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7" name="Line 280">
                <a:extLst>
                  <a:ext uri="{FF2B5EF4-FFF2-40B4-BE49-F238E27FC236}">
                    <a16:creationId xmlns:a16="http://schemas.microsoft.com/office/drawing/2014/main" id="{A0160D0F-A86D-4241-B44D-6E98425F86F0}"/>
                  </a:ext>
                </a:extLst>
              </p:cNvPr>
              <p:cNvSpPr>
                <a:spLocks noChangeShapeType="1"/>
              </p:cNvSpPr>
              <p:nvPr/>
            </p:nvSpPr>
            <p:spPr bwMode="auto">
              <a:xfrm flipV="1">
                <a:off x="3335" y="3781"/>
                <a:ext cx="153" cy="6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8" name="Line 281">
                <a:extLst>
                  <a:ext uri="{FF2B5EF4-FFF2-40B4-BE49-F238E27FC236}">
                    <a16:creationId xmlns:a16="http://schemas.microsoft.com/office/drawing/2014/main" id="{3ABDB358-8829-E54F-AB3F-14EB8832BED5}"/>
                  </a:ext>
                </a:extLst>
              </p:cNvPr>
              <p:cNvSpPr>
                <a:spLocks noChangeShapeType="1"/>
              </p:cNvSpPr>
              <p:nvPr/>
            </p:nvSpPr>
            <p:spPr bwMode="auto">
              <a:xfrm flipV="1">
                <a:off x="3335" y="3567"/>
                <a:ext cx="78" cy="2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19" name="Line 282">
                <a:extLst>
                  <a:ext uri="{FF2B5EF4-FFF2-40B4-BE49-F238E27FC236}">
                    <a16:creationId xmlns:a16="http://schemas.microsoft.com/office/drawing/2014/main" id="{030D6FBA-2C96-C74F-A538-CE828952DFCD}"/>
                  </a:ext>
                </a:extLst>
              </p:cNvPr>
              <p:cNvSpPr>
                <a:spLocks noChangeShapeType="1"/>
              </p:cNvSpPr>
              <p:nvPr/>
            </p:nvSpPr>
            <p:spPr bwMode="auto">
              <a:xfrm flipV="1">
                <a:off x="3335" y="3428"/>
                <a:ext cx="49" cy="21"/>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0" name="Line 283">
                <a:extLst>
                  <a:ext uri="{FF2B5EF4-FFF2-40B4-BE49-F238E27FC236}">
                    <a16:creationId xmlns:a16="http://schemas.microsoft.com/office/drawing/2014/main" id="{444C9AF6-B194-1F4D-9498-4133CAD31F8C}"/>
                  </a:ext>
                </a:extLst>
              </p:cNvPr>
              <p:cNvSpPr>
                <a:spLocks noChangeShapeType="1"/>
              </p:cNvSpPr>
              <p:nvPr/>
            </p:nvSpPr>
            <p:spPr bwMode="auto">
              <a:xfrm>
                <a:off x="3247" y="3558"/>
                <a:ext cx="9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sp>
            <p:nvSpPr>
              <p:cNvPr id="221" name="Line 284">
                <a:extLst>
                  <a:ext uri="{FF2B5EF4-FFF2-40B4-BE49-F238E27FC236}">
                    <a16:creationId xmlns:a16="http://schemas.microsoft.com/office/drawing/2014/main" id="{1007F074-DD2C-A041-8028-27935643FE8D}"/>
                  </a:ext>
                </a:extLst>
              </p:cNvPr>
              <p:cNvSpPr>
                <a:spLocks noChangeShapeType="1"/>
              </p:cNvSpPr>
              <p:nvPr/>
            </p:nvSpPr>
            <p:spPr bwMode="auto">
              <a:xfrm>
                <a:off x="3289" y="3422"/>
                <a:ext cx="55" cy="36"/>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wrap="none"/>
              <a:lstStyle/>
              <a:p>
                <a:pPr defTabSz="685800">
                  <a:defRPr/>
                </a:pPr>
                <a:endParaRPr lang="en-US" sz="1350" b="0" kern="0" dirty="0">
                  <a:solidFill>
                    <a:srgbClr val="000000"/>
                  </a:solidFill>
                  <a:latin typeface="Arial" charset="0"/>
                  <a:ea typeface="ＭＳ Ｐゴシック" charset="0"/>
                </a:endParaRPr>
              </a:p>
            </p:txBody>
          </p:sp>
        </p:grpSp>
        <p:pic>
          <p:nvPicPr>
            <p:cNvPr id="206" name="Picture 399" descr="cell_tower_radiation copy">
              <a:extLst>
                <a:ext uri="{FF2B5EF4-FFF2-40B4-BE49-F238E27FC236}">
                  <a16:creationId xmlns:a16="http://schemas.microsoft.com/office/drawing/2014/main" id="{05BFEF5A-A9A7-8E49-BE1F-03DCB72C00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030" y="3031808"/>
              <a:ext cx="914400" cy="73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2" name="Group 356">
            <a:extLst>
              <a:ext uri="{FF2B5EF4-FFF2-40B4-BE49-F238E27FC236}">
                <a16:creationId xmlns:a16="http://schemas.microsoft.com/office/drawing/2014/main" id="{FE7D4943-DFC4-1049-B8CF-FEDA6FD746B2}"/>
              </a:ext>
            </a:extLst>
          </p:cNvPr>
          <p:cNvGrpSpPr>
            <a:grpSpLocks/>
          </p:cNvGrpSpPr>
          <p:nvPr/>
        </p:nvGrpSpPr>
        <p:grpSpPr bwMode="auto">
          <a:xfrm>
            <a:off x="1584723" y="2434829"/>
            <a:ext cx="348853" cy="360759"/>
            <a:chOff x="313" y="1497"/>
            <a:chExt cx="1152" cy="1014"/>
          </a:xfrm>
        </p:grpSpPr>
        <p:pic>
          <p:nvPicPr>
            <p:cNvPr id="223" name="Picture 354" descr="laptop_stylized_small">
              <a:extLst>
                <a:ext uri="{FF2B5EF4-FFF2-40B4-BE49-F238E27FC236}">
                  <a16:creationId xmlns:a16="http://schemas.microsoft.com/office/drawing/2014/main" id="{1B9DAB19-8344-BD4E-8CEC-E817948435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 name="Picture 355" descr="antenna_stylized">
              <a:extLst>
                <a:ext uri="{FF2B5EF4-FFF2-40B4-BE49-F238E27FC236}">
                  <a16:creationId xmlns:a16="http://schemas.microsoft.com/office/drawing/2014/main" id="{EBC88AD6-BA3E-324A-A0BF-8DF9D89E181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5" name="Group 356">
            <a:extLst>
              <a:ext uri="{FF2B5EF4-FFF2-40B4-BE49-F238E27FC236}">
                <a16:creationId xmlns:a16="http://schemas.microsoft.com/office/drawing/2014/main" id="{E2A474A7-8A71-AC43-9403-5CD64CFABC6B}"/>
              </a:ext>
            </a:extLst>
          </p:cNvPr>
          <p:cNvGrpSpPr>
            <a:grpSpLocks/>
          </p:cNvGrpSpPr>
          <p:nvPr/>
        </p:nvGrpSpPr>
        <p:grpSpPr bwMode="auto">
          <a:xfrm>
            <a:off x="1503760" y="3033713"/>
            <a:ext cx="250031" cy="276225"/>
            <a:chOff x="313" y="1497"/>
            <a:chExt cx="1152" cy="1014"/>
          </a:xfrm>
        </p:grpSpPr>
        <p:pic>
          <p:nvPicPr>
            <p:cNvPr id="226" name="Picture 354" descr="laptop_stylized_small">
              <a:extLst>
                <a:ext uri="{FF2B5EF4-FFF2-40B4-BE49-F238E27FC236}">
                  <a16:creationId xmlns:a16="http://schemas.microsoft.com/office/drawing/2014/main" id="{F44CEA56-C9A6-9141-81A0-8DCC3E2F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7" name="Picture 355" descr="antenna_stylized">
              <a:extLst>
                <a:ext uri="{FF2B5EF4-FFF2-40B4-BE49-F238E27FC236}">
                  <a16:creationId xmlns:a16="http://schemas.microsoft.com/office/drawing/2014/main" id="{0C57F82F-4D98-D54F-81F8-DA60E1261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28" name="Group 356">
            <a:extLst>
              <a:ext uri="{FF2B5EF4-FFF2-40B4-BE49-F238E27FC236}">
                <a16:creationId xmlns:a16="http://schemas.microsoft.com/office/drawing/2014/main" id="{07CEAB6C-C9D1-9A47-BAA4-4D786E6D429A}"/>
              </a:ext>
            </a:extLst>
          </p:cNvPr>
          <p:cNvGrpSpPr>
            <a:grpSpLocks/>
          </p:cNvGrpSpPr>
          <p:nvPr/>
        </p:nvGrpSpPr>
        <p:grpSpPr bwMode="auto">
          <a:xfrm>
            <a:off x="1112044" y="3098006"/>
            <a:ext cx="211931" cy="258366"/>
            <a:chOff x="313" y="1497"/>
            <a:chExt cx="1152" cy="1014"/>
          </a:xfrm>
        </p:grpSpPr>
        <p:pic>
          <p:nvPicPr>
            <p:cNvPr id="229" name="Picture 354" descr="laptop_stylized_small">
              <a:extLst>
                <a:ext uri="{FF2B5EF4-FFF2-40B4-BE49-F238E27FC236}">
                  <a16:creationId xmlns:a16="http://schemas.microsoft.com/office/drawing/2014/main" id="{66EB1CC5-C145-7141-AE88-FDE185E245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0" name="Picture 355" descr="antenna_stylized">
              <a:extLst>
                <a:ext uri="{FF2B5EF4-FFF2-40B4-BE49-F238E27FC236}">
                  <a16:creationId xmlns:a16="http://schemas.microsoft.com/office/drawing/2014/main" id="{CBA3A680-EE48-5C4A-B84E-4A1FCE5487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1" name="Group 403">
            <a:extLst>
              <a:ext uri="{FF2B5EF4-FFF2-40B4-BE49-F238E27FC236}">
                <a16:creationId xmlns:a16="http://schemas.microsoft.com/office/drawing/2014/main" id="{E09A0004-7386-EF43-AE45-070A340FAD3F}"/>
              </a:ext>
            </a:extLst>
          </p:cNvPr>
          <p:cNvGrpSpPr>
            <a:grpSpLocks/>
          </p:cNvGrpSpPr>
          <p:nvPr/>
        </p:nvGrpSpPr>
        <p:grpSpPr bwMode="auto">
          <a:xfrm>
            <a:off x="891779" y="2845594"/>
            <a:ext cx="333375" cy="286941"/>
            <a:chOff x="2751" y="1851"/>
            <a:chExt cx="462" cy="478"/>
          </a:xfrm>
        </p:grpSpPr>
        <p:pic>
          <p:nvPicPr>
            <p:cNvPr id="232" name="Picture 364" descr="iphone_stylized_small">
              <a:extLst>
                <a:ext uri="{FF2B5EF4-FFF2-40B4-BE49-F238E27FC236}">
                  <a16:creationId xmlns:a16="http://schemas.microsoft.com/office/drawing/2014/main" id="{D04F1FE1-F105-E24F-BD11-05351E3FC7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3" name="Picture 402" descr="antenna_radiation_stylized">
              <a:extLst>
                <a:ext uri="{FF2B5EF4-FFF2-40B4-BE49-F238E27FC236}">
                  <a16:creationId xmlns:a16="http://schemas.microsoft.com/office/drawing/2014/main" id="{8995403E-B75E-864E-A3AC-A8BADEA4FAF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4" name="Group 356">
            <a:extLst>
              <a:ext uri="{FF2B5EF4-FFF2-40B4-BE49-F238E27FC236}">
                <a16:creationId xmlns:a16="http://schemas.microsoft.com/office/drawing/2014/main" id="{45D88A96-1BEF-AF40-9EF4-F653E8F6912B}"/>
              </a:ext>
            </a:extLst>
          </p:cNvPr>
          <p:cNvGrpSpPr>
            <a:grpSpLocks/>
          </p:cNvGrpSpPr>
          <p:nvPr/>
        </p:nvGrpSpPr>
        <p:grpSpPr bwMode="auto">
          <a:xfrm>
            <a:off x="1173956" y="1908572"/>
            <a:ext cx="334566" cy="289322"/>
            <a:chOff x="313" y="1497"/>
            <a:chExt cx="1152" cy="1014"/>
          </a:xfrm>
        </p:grpSpPr>
        <p:pic>
          <p:nvPicPr>
            <p:cNvPr id="235" name="Picture 354" descr="laptop_stylized_small">
              <a:extLst>
                <a:ext uri="{FF2B5EF4-FFF2-40B4-BE49-F238E27FC236}">
                  <a16:creationId xmlns:a16="http://schemas.microsoft.com/office/drawing/2014/main" id="{5CA82CB5-E7B6-C445-B684-658BC5C3312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6" name="Picture 355" descr="antenna_stylized">
              <a:extLst>
                <a:ext uri="{FF2B5EF4-FFF2-40B4-BE49-F238E27FC236}">
                  <a16:creationId xmlns:a16="http://schemas.microsoft.com/office/drawing/2014/main" id="{75F9DB31-6339-494A-A074-B9A0B451692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7" name="Group 403">
            <a:extLst>
              <a:ext uri="{FF2B5EF4-FFF2-40B4-BE49-F238E27FC236}">
                <a16:creationId xmlns:a16="http://schemas.microsoft.com/office/drawing/2014/main" id="{EF99A882-0F7D-1340-8F07-148A4616940E}"/>
              </a:ext>
            </a:extLst>
          </p:cNvPr>
          <p:cNvGrpSpPr>
            <a:grpSpLocks/>
          </p:cNvGrpSpPr>
          <p:nvPr/>
        </p:nvGrpSpPr>
        <p:grpSpPr bwMode="auto">
          <a:xfrm>
            <a:off x="571500" y="2755106"/>
            <a:ext cx="334566" cy="285750"/>
            <a:chOff x="2751" y="1851"/>
            <a:chExt cx="462" cy="478"/>
          </a:xfrm>
        </p:grpSpPr>
        <p:pic>
          <p:nvPicPr>
            <p:cNvPr id="238" name="Picture 364" descr="iphone_stylized_small">
              <a:extLst>
                <a:ext uri="{FF2B5EF4-FFF2-40B4-BE49-F238E27FC236}">
                  <a16:creationId xmlns:a16="http://schemas.microsoft.com/office/drawing/2014/main" id="{8C6A6BBA-51E0-724F-AB7E-9DE15DF9F0F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 name="Picture 402" descr="antenna_radiation_stylized">
              <a:extLst>
                <a:ext uri="{FF2B5EF4-FFF2-40B4-BE49-F238E27FC236}">
                  <a16:creationId xmlns:a16="http://schemas.microsoft.com/office/drawing/2014/main" id="{E51015F6-50FB-094B-BDF9-2FE77B0330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0" name="Line 63">
            <a:extLst>
              <a:ext uri="{FF2B5EF4-FFF2-40B4-BE49-F238E27FC236}">
                <a16:creationId xmlns:a16="http://schemas.microsoft.com/office/drawing/2014/main" id="{CCB97428-BD70-4E49-A590-83AF71EA820E}"/>
              </a:ext>
            </a:extLst>
          </p:cNvPr>
          <p:cNvSpPr>
            <a:spLocks noChangeShapeType="1"/>
          </p:cNvSpPr>
          <p:nvPr/>
        </p:nvSpPr>
        <p:spPr bwMode="auto">
          <a:xfrm flipH="1" flipV="1">
            <a:off x="3650457" y="3936207"/>
            <a:ext cx="711994" cy="97036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241" name="Line 34">
            <a:extLst>
              <a:ext uri="{FF2B5EF4-FFF2-40B4-BE49-F238E27FC236}">
                <a16:creationId xmlns:a16="http://schemas.microsoft.com/office/drawing/2014/main" id="{4FC66219-F808-FD4D-9B59-86F203C09C9C}"/>
              </a:ext>
            </a:extLst>
          </p:cNvPr>
          <p:cNvSpPr>
            <a:spLocks noChangeShapeType="1"/>
          </p:cNvSpPr>
          <p:nvPr/>
        </p:nvSpPr>
        <p:spPr bwMode="auto">
          <a:xfrm flipV="1">
            <a:off x="1647825" y="3584973"/>
            <a:ext cx="942975" cy="60721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242" name="Group 6">
            <a:extLst>
              <a:ext uri="{FF2B5EF4-FFF2-40B4-BE49-F238E27FC236}">
                <a16:creationId xmlns:a16="http://schemas.microsoft.com/office/drawing/2014/main" id="{C361E706-F3A3-CF44-AE02-BA0595774CD9}"/>
              </a:ext>
            </a:extLst>
          </p:cNvPr>
          <p:cNvGrpSpPr>
            <a:grpSpLocks/>
          </p:cNvGrpSpPr>
          <p:nvPr/>
        </p:nvGrpSpPr>
        <p:grpSpPr bwMode="auto">
          <a:xfrm>
            <a:off x="2278855" y="2775348"/>
            <a:ext cx="1840706" cy="1321594"/>
            <a:chOff x="3839" y="1737"/>
            <a:chExt cx="1546" cy="1110"/>
          </a:xfrm>
        </p:grpSpPr>
        <p:sp>
          <p:nvSpPr>
            <p:cNvPr id="243" name="Freeform 7">
              <a:extLst>
                <a:ext uri="{FF2B5EF4-FFF2-40B4-BE49-F238E27FC236}">
                  <a16:creationId xmlns:a16="http://schemas.microsoft.com/office/drawing/2014/main" id="{393C90C1-E2F5-7E4D-9330-704828EC3DBF}"/>
                </a:ext>
              </a:extLst>
            </p:cNvPr>
            <p:cNvSpPr>
              <a:spLocks/>
            </p:cNvSpPr>
            <p:nvPr/>
          </p:nvSpPr>
          <p:spPr bwMode="auto">
            <a:xfrm>
              <a:off x="3839" y="1737"/>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dirty="0">
                <a:solidFill>
                  <a:srgbClr val="000000"/>
                </a:solidFill>
                <a:latin typeface="Arial" charset="0"/>
                <a:ea typeface="ＭＳ Ｐゴシック" charset="0"/>
              </a:endParaRPr>
            </a:p>
          </p:txBody>
        </p:sp>
        <p:sp>
          <p:nvSpPr>
            <p:cNvPr id="244" name="Text Box 8">
              <a:extLst>
                <a:ext uri="{FF2B5EF4-FFF2-40B4-BE49-F238E27FC236}">
                  <a16:creationId xmlns:a16="http://schemas.microsoft.com/office/drawing/2014/main" id="{91AB3FE3-6836-1F44-BEB7-C93EF507CF19}"/>
                </a:ext>
              </a:extLst>
            </p:cNvPr>
            <p:cNvSpPr txBox="1">
              <a:spLocks noChangeArrowheads="1"/>
            </p:cNvSpPr>
            <p:nvPr/>
          </p:nvSpPr>
          <p:spPr bwMode="auto">
            <a:xfrm>
              <a:off x="3873" y="2030"/>
              <a:ext cx="1512" cy="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fontAlgn="base">
                <a:spcBef>
                  <a:spcPct val="0"/>
                </a:spcBef>
                <a:spcAft>
                  <a:spcPct val="0"/>
                </a:spcAft>
                <a:defRPr/>
              </a:pPr>
              <a:r>
                <a:rPr lang="en-US" sz="1800" dirty="0">
                  <a:solidFill>
                    <a:srgbClr val="000000"/>
                  </a:solidFill>
                  <a:latin typeface="Arial" charset="0"/>
                  <a:cs typeface="Arial" charset="0"/>
                </a:rPr>
                <a:t>wired network </a:t>
              </a:r>
            </a:p>
            <a:p>
              <a:pPr algn="ctr" fontAlgn="base">
                <a:spcBef>
                  <a:spcPct val="0"/>
                </a:spcBef>
                <a:spcAft>
                  <a:spcPct val="0"/>
                </a:spcAft>
                <a:defRPr/>
              </a:pPr>
              <a:r>
                <a:rPr lang="en-US" sz="1800" dirty="0">
                  <a:solidFill>
                    <a:srgbClr val="000000"/>
                  </a:solidFill>
                  <a:latin typeface="Arial" charset="0"/>
                  <a:cs typeface="Arial" charset="0"/>
                </a:rPr>
                <a:t>infrastructure</a:t>
              </a:r>
            </a:p>
          </p:txBody>
        </p:sp>
      </p:grpSp>
      <p:sp>
        <p:nvSpPr>
          <p:cNvPr id="256" name="Rectangle 64">
            <a:extLst>
              <a:ext uri="{FF2B5EF4-FFF2-40B4-BE49-F238E27FC236}">
                <a16:creationId xmlns:a16="http://schemas.microsoft.com/office/drawing/2014/main" id="{6AA6881B-4358-FF4E-A4CC-2B9126420109}"/>
              </a:ext>
            </a:extLst>
          </p:cNvPr>
          <p:cNvSpPr>
            <a:spLocks noChangeArrowheads="1"/>
          </p:cNvSpPr>
          <p:nvPr/>
        </p:nvSpPr>
        <p:spPr bwMode="auto">
          <a:xfrm>
            <a:off x="4591050" y="1854399"/>
            <a:ext cx="4305300" cy="1927027"/>
          </a:xfrm>
          <a:prstGeom prst="rect">
            <a:avLst/>
          </a:prstGeom>
          <a:noFill/>
          <a:ln w="28575">
            <a:solidFill>
              <a:srgbClr val="C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sp>
        <p:nvSpPr>
          <p:cNvPr id="257" name="Rectangle 65">
            <a:extLst>
              <a:ext uri="{FF2B5EF4-FFF2-40B4-BE49-F238E27FC236}">
                <a16:creationId xmlns:a16="http://schemas.microsoft.com/office/drawing/2014/main" id="{D3DD057D-1216-6143-801F-C09B36730EF4}"/>
              </a:ext>
            </a:extLst>
          </p:cNvPr>
          <p:cNvSpPr>
            <a:spLocks noChangeArrowheads="1"/>
          </p:cNvSpPr>
          <p:nvPr/>
        </p:nvSpPr>
        <p:spPr bwMode="auto">
          <a:xfrm>
            <a:off x="4697016" y="1752600"/>
            <a:ext cx="1522809" cy="234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sp>
        <p:nvSpPr>
          <p:cNvPr id="262" name="Line 75">
            <a:extLst>
              <a:ext uri="{FF2B5EF4-FFF2-40B4-BE49-F238E27FC236}">
                <a16:creationId xmlns:a16="http://schemas.microsoft.com/office/drawing/2014/main" id="{A8073855-FFB7-4243-B73E-71BE7F0079CA}"/>
              </a:ext>
            </a:extLst>
          </p:cNvPr>
          <p:cNvSpPr>
            <a:spLocks noChangeShapeType="1"/>
          </p:cNvSpPr>
          <p:nvPr/>
        </p:nvSpPr>
        <p:spPr bwMode="auto">
          <a:xfrm flipH="1">
            <a:off x="4581525" y="3790950"/>
            <a:ext cx="400051" cy="819151"/>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284" name="Rectangle 65">
            <a:extLst>
              <a:ext uri="{FF2B5EF4-FFF2-40B4-BE49-F238E27FC236}">
                <a16:creationId xmlns:a16="http://schemas.microsoft.com/office/drawing/2014/main" id="{DF949D2A-16AA-6549-B627-118C1D0ECB96}"/>
              </a:ext>
            </a:extLst>
          </p:cNvPr>
          <p:cNvSpPr>
            <a:spLocks noChangeArrowheads="1"/>
          </p:cNvSpPr>
          <p:nvPr/>
        </p:nvSpPr>
        <p:spPr bwMode="auto">
          <a:xfrm>
            <a:off x="7143750" y="1828800"/>
            <a:ext cx="1019175" cy="234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500" dirty="0"/>
          </a:p>
        </p:txBody>
      </p:sp>
      <p:sp>
        <p:nvSpPr>
          <p:cNvPr id="285" name="Line 75">
            <a:extLst>
              <a:ext uri="{FF2B5EF4-FFF2-40B4-BE49-F238E27FC236}">
                <a16:creationId xmlns:a16="http://schemas.microsoft.com/office/drawing/2014/main" id="{5B9CA4A4-32DA-EE41-8D67-FD891F4206EB}"/>
              </a:ext>
            </a:extLst>
          </p:cNvPr>
          <p:cNvSpPr>
            <a:spLocks noChangeShapeType="1"/>
          </p:cNvSpPr>
          <p:nvPr/>
        </p:nvSpPr>
        <p:spPr bwMode="auto">
          <a:xfrm flipH="1">
            <a:off x="4926205" y="3781321"/>
            <a:ext cx="67826" cy="1085222"/>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grpSp>
        <p:nvGrpSpPr>
          <p:cNvPr id="245" name="Group 137">
            <a:extLst>
              <a:ext uri="{FF2B5EF4-FFF2-40B4-BE49-F238E27FC236}">
                <a16:creationId xmlns:a16="http://schemas.microsoft.com/office/drawing/2014/main" id="{88B7DCAA-0CB9-F545-9DFF-1E8694423511}"/>
              </a:ext>
            </a:extLst>
          </p:cNvPr>
          <p:cNvGrpSpPr>
            <a:grpSpLocks/>
          </p:cNvGrpSpPr>
          <p:nvPr/>
        </p:nvGrpSpPr>
        <p:grpSpPr bwMode="auto">
          <a:xfrm>
            <a:off x="7305676" y="1571625"/>
            <a:ext cx="716756" cy="381000"/>
            <a:chOff x="4750" y="264"/>
            <a:chExt cx="455" cy="191"/>
          </a:xfrm>
        </p:grpSpPr>
        <p:sp>
          <p:nvSpPr>
            <p:cNvPr id="246" name="Freeform 89">
              <a:extLst>
                <a:ext uri="{FF2B5EF4-FFF2-40B4-BE49-F238E27FC236}">
                  <a16:creationId xmlns:a16="http://schemas.microsoft.com/office/drawing/2014/main" id="{73DB9F87-D415-6743-A1D6-32BB86A40D5B}"/>
                </a:ext>
              </a:extLst>
            </p:cNvPr>
            <p:cNvSpPr>
              <a:spLocks/>
            </p:cNvSpPr>
            <p:nvPr/>
          </p:nvSpPr>
          <p:spPr bwMode="auto">
            <a:xfrm>
              <a:off x="4872" y="298"/>
              <a:ext cx="82" cy="104"/>
            </a:xfrm>
            <a:custGeom>
              <a:avLst/>
              <a:gdLst>
                <a:gd name="T0" fmla="*/ 0 w 247"/>
                <a:gd name="T1" fmla="*/ 0 h 209"/>
                <a:gd name="T2" fmla="*/ 0 w 247"/>
                <a:gd name="T3" fmla="*/ 0 h 209"/>
                <a:gd name="T4" fmla="*/ 0 w 247"/>
                <a:gd name="T5" fmla="*/ 0 h 209"/>
                <a:gd name="T6" fmla="*/ 0 w 247"/>
                <a:gd name="T7" fmla="*/ 0 h 209"/>
                <a:gd name="T8" fmla="*/ 0 w 247"/>
                <a:gd name="T9" fmla="*/ 1 h 209"/>
                <a:gd name="T10" fmla="*/ 0 w 247"/>
                <a:gd name="T11" fmla="*/ 1 h 209"/>
                <a:gd name="T12" fmla="*/ 0 w 247"/>
                <a:gd name="T13" fmla="*/ 1 h 209"/>
                <a:gd name="T14" fmla="*/ 0 w 247"/>
                <a:gd name="T15" fmla="*/ 1 h 209"/>
                <a:gd name="T16" fmla="*/ 0 w 247"/>
                <a:gd name="T17" fmla="*/ 2 h 209"/>
                <a:gd name="T18" fmla="*/ 0 w 247"/>
                <a:gd name="T19" fmla="*/ 2 h 209"/>
                <a:gd name="T20" fmla="*/ 0 w 247"/>
                <a:gd name="T21" fmla="*/ 2 h 209"/>
                <a:gd name="T22" fmla="*/ 0 w 247"/>
                <a:gd name="T23" fmla="*/ 2 h 209"/>
                <a:gd name="T24" fmla="*/ 0 w 247"/>
                <a:gd name="T25" fmla="*/ 3 h 209"/>
                <a:gd name="T26" fmla="*/ 0 w 247"/>
                <a:gd name="T27" fmla="*/ 3 h 209"/>
                <a:gd name="T28" fmla="*/ 0 w 247"/>
                <a:gd name="T29" fmla="*/ 3 h 209"/>
                <a:gd name="T30" fmla="*/ 0 w 247"/>
                <a:gd name="T31" fmla="*/ 3 h 209"/>
                <a:gd name="T32" fmla="*/ 0 w 247"/>
                <a:gd name="T33" fmla="*/ 3 h 209"/>
                <a:gd name="T34" fmla="*/ 0 w 247"/>
                <a:gd name="T35" fmla="*/ 3 h 209"/>
                <a:gd name="T36" fmla="*/ 0 w 247"/>
                <a:gd name="T37" fmla="*/ 3 h 209"/>
                <a:gd name="T38" fmla="*/ 0 w 247"/>
                <a:gd name="T39" fmla="*/ 3 h 209"/>
                <a:gd name="T40" fmla="*/ 0 w 247"/>
                <a:gd name="T41" fmla="*/ 3 h 209"/>
                <a:gd name="T42" fmla="*/ 0 w 247"/>
                <a:gd name="T43" fmla="*/ 2 h 209"/>
                <a:gd name="T44" fmla="*/ 0 w 247"/>
                <a:gd name="T45" fmla="*/ 2 h 209"/>
                <a:gd name="T46" fmla="*/ 0 w 247"/>
                <a:gd name="T47" fmla="*/ 2 h 209"/>
                <a:gd name="T48" fmla="*/ 0 w 247"/>
                <a:gd name="T49" fmla="*/ 2 h 209"/>
                <a:gd name="T50" fmla="*/ 0 w 247"/>
                <a:gd name="T51" fmla="*/ 2 h 209"/>
                <a:gd name="T52" fmla="*/ 0 w 247"/>
                <a:gd name="T53" fmla="*/ 2 h 209"/>
                <a:gd name="T54" fmla="*/ 0 w 247"/>
                <a:gd name="T55" fmla="*/ 2 h 209"/>
                <a:gd name="T56" fmla="*/ 0 w 247"/>
                <a:gd name="T57" fmla="*/ 2 h 209"/>
                <a:gd name="T58" fmla="*/ 0 w 247"/>
                <a:gd name="T59" fmla="*/ 2 h 209"/>
                <a:gd name="T60" fmla="*/ 0 w 247"/>
                <a:gd name="T61" fmla="*/ 2 h 209"/>
                <a:gd name="T62" fmla="*/ 0 w 247"/>
                <a:gd name="T63" fmla="*/ 2 h 209"/>
                <a:gd name="T64" fmla="*/ 0 w 247"/>
                <a:gd name="T65" fmla="*/ 2 h 209"/>
                <a:gd name="T66" fmla="*/ 0 w 247"/>
                <a:gd name="T67" fmla="*/ 1 h 209"/>
                <a:gd name="T68" fmla="*/ 0 w 247"/>
                <a:gd name="T69" fmla="*/ 1 h 209"/>
                <a:gd name="T70" fmla="*/ 0 w 247"/>
                <a:gd name="T71" fmla="*/ 1 h 209"/>
                <a:gd name="T72" fmla="*/ 0 w 247"/>
                <a:gd name="T73" fmla="*/ 0 h 209"/>
                <a:gd name="T74" fmla="*/ 0 w 247"/>
                <a:gd name="T75" fmla="*/ 0 h 209"/>
                <a:gd name="T76" fmla="*/ 0 w 247"/>
                <a:gd name="T77" fmla="*/ 0 h 209"/>
                <a:gd name="T78" fmla="*/ 0 w 247"/>
                <a:gd name="T79" fmla="*/ 0 h 209"/>
                <a:gd name="T80" fmla="*/ 0 w 247"/>
                <a:gd name="T81" fmla="*/ 0 h 209"/>
                <a:gd name="T82" fmla="*/ 0 w 247"/>
                <a:gd name="T83" fmla="*/ 0 h 209"/>
                <a:gd name="T84" fmla="*/ 0 w 247"/>
                <a:gd name="T85" fmla="*/ 0 h 209"/>
                <a:gd name="T86" fmla="*/ 0 w 247"/>
                <a:gd name="T87" fmla="*/ 0 h 209"/>
                <a:gd name="T88" fmla="*/ 0 w 247"/>
                <a:gd name="T89" fmla="*/ 0 h 209"/>
                <a:gd name="T90" fmla="*/ 0 w 247"/>
                <a:gd name="T91" fmla="*/ 0 h 209"/>
                <a:gd name="T92" fmla="*/ 0 w 247"/>
                <a:gd name="T93" fmla="*/ 0 h 209"/>
                <a:gd name="T94" fmla="*/ 0 w 247"/>
                <a:gd name="T95" fmla="*/ 0 h 209"/>
                <a:gd name="T96" fmla="*/ 0 w 247"/>
                <a:gd name="T97" fmla="*/ 0 h 2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7" h="209">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47" name="Freeform 90">
              <a:extLst>
                <a:ext uri="{FF2B5EF4-FFF2-40B4-BE49-F238E27FC236}">
                  <a16:creationId xmlns:a16="http://schemas.microsoft.com/office/drawing/2014/main" id="{4F4B0FF5-138A-D643-BB7F-D4B66697912A}"/>
                </a:ext>
              </a:extLst>
            </p:cNvPr>
            <p:cNvSpPr>
              <a:spLocks/>
            </p:cNvSpPr>
            <p:nvPr/>
          </p:nvSpPr>
          <p:spPr bwMode="auto">
            <a:xfrm>
              <a:off x="5012" y="297"/>
              <a:ext cx="53" cy="81"/>
            </a:xfrm>
            <a:custGeom>
              <a:avLst/>
              <a:gdLst>
                <a:gd name="T0" fmla="*/ 0 w 158"/>
                <a:gd name="T1" fmla="*/ 1 h 162"/>
                <a:gd name="T2" fmla="*/ 0 w 158"/>
                <a:gd name="T3" fmla="*/ 2 h 162"/>
                <a:gd name="T4" fmla="*/ 0 w 158"/>
                <a:gd name="T5" fmla="*/ 2 h 162"/>
                <a:gd name="T6" fmla="*/ 0 w 158"/>
                <a:gd name="T7" fmla="*/ 2 h 162"/>
                <a:gd name="T8" fmla="*/ 0 w 158"/>
                <a:gd name="T9" fmla="*/ 2 h 162"/>
                <a:gd name="T10" fmla="*/ 0 w 158"/>
                <a:gd name="T11" fmla="*/ 2 h 162"/>
                <a:gd name="T12" fmla="*/ 0 w 158"/>
                <a:gd name="T13" fmla="*/ 3 h 162"/>
                <a:gd name="T14" fmla="*/ 0 w 158"/>
                <a:gd name="T15" fmla="*/ 3 h 162"/>
                <a:gd name="T16" fmla="*/ 0 w 158"/>
                <a:gd name="T17" fmla="*/ 3 h 162"/>
                <a:gd name="T18" fmla="*/ 0 w 158"/>
                <a:gd name="T19" fmla="*/ 3 h 162"/>
                <a:gd name="T20" fmla="*/ 0 w 158"/>
                <a:gd name="T21" fmla="*/ 3 h 162"/>
                <a:gd name="T22" fmla="*/ 0 w 158"/>
                <a:gd name="T23" fmla="*/ 3 h 162"/>
                <a:gd name="T24" fmla="*/ 0 w 158"/>
                <a:gd name="T25" fmla="*/ 3 h 162"/>
                <a:gd name="T26" fmla="*/ 0 w 158"/>
                <a:gd name="T27" fmla="*/ 3 h 162"/>
                <a:gd name="T28" fmla="*/ 0 w 158"/>
                <a:gd name="T29" fmla="*/ 3 h 162"/>
                <a:gd name="T30" fmla="*/ 0 w 158"/>
                <a:gd name="T31" fmla="*/ 3 h 162"/>
                <a:gd name="T32" fmla="*/ 0 w 158"/>
                <a:gd name="T33" fmla="*/ 3 h 162"/>
                <a:gd name="T34" fmla="*/ 0 w 158"/>
                <a:gd name="T35" fmla="*/ 3 h 162"/>
                <a:gd name="T36" fmla="*/ 0 w 158"/>
                <a:gd name="T37" fmla="*/ 3 h 162"/>
                <a:gd name="T38" fmla="*/ 0 w 158"/>
                <a:gd name="T39" fmla="*/ 3 h 162"/>
                <a:gd name="T40" fmla="*/ 0 w 158"/>
                <a:gd name="T41" fmla="*/ 2 h 162"/>
                <a:gd name="T42" fmla="*/ 0 w 158"/>
                <a:gd name="T43" fmla="*/ 2 h 162"/>
                <a:gd name="T44" fmla="*/ 0 w 158"/>
                <a:gd name="T45" fmla="*/ 2 h 162"/>
                <a:gd name="T46" fmla="*/ 0 w 158"/>
                <a:gd name="T47" fmla="*/ 2 h 162"/>
                <a:gd name="T48" fmla="*/ 0 w 158"/>
                <a:gd name="T49" fmla="*/ 1 h 162"/>
                <a:gd name="T50" fmla="*/ 0 w 158"/>
                <a:gd name="T51" fmla="*/ 1 h 162"/>
                <a:gd name="T52" fmla="*/ 0 w 158"/>
                <a:gd name="T53" fmla="*/ 1 h 162"/>
                <a:gd name="T54" fmla="*/ 0 w 158"/>
                <a:gd name="T55" fmla="*/ 1 h 162"/>
                <a:gd name="T56" fmla="*/ 0 w 158"/>
                <a:gd name="T57" fmla="*/ 1 h 162"/>
                <a:gd name="T58" fmla="*/ 0 w 158"/>
                <a:gd name="T59" fmla="*/ 1 h 162"/>
                <a:gd name="T60" fmla="*/ 0 w 158"/>
                <a:gd name="T61" fmla="*/ 0 h 162"/>
                <a:gd name="T62" fmla="*/ 0 w 158"/>
                <a:gd name="T63" fmla="*/ 0 h 162"/>
                <a:gd name="T64" fmla="*/ 0 w 158"/>
                <a:gd name="T65" fmla="*/ 1 h 162"/>
                <a:gd name="T66" fmla="*/ 0 w 158"/>
                <a:gd name="T67" fmla="*/ 1 h 162"/>
                <a:gd name="T68" fmla="*/ 0 w 158"/>
                <a:gd name="T69" fmla="*/ 1 h 162"/>
                <a:gd name="T70" fmla="*/ 0 w 158"/>
                <a:gd name="T71" fmla="*/ 1 h 162"/>
                <a:gd name="T72" fmla="*/ 0 w 158"/>
                <a:gd name="T73" fmla="*/ 1 h 162"/>
                <a:gd name="T74" fmla="*/ 0 w 158"/>
                <a:gd name="T75" fmla="*/ 1 h 162"/>
                <a:gd name="T76" fmla="*/ 0 w 158"/>
                <a:gd name="T77" fmla="*/ 1 h 162"/>
                <a:gd name="T78" fmla="*/ 0 w 158"/>
                <a:gd name="T79" fmla="*/ 1 h 162"/>
                <a:gd name="T80" fmla="*/ 0 w 158"/>
                <a:gd name="T81" fmla="*/ 1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62">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48" name="Freeform 91">
              <a:extLst>
                <a:ext uri="{FF2B5EF4-FFF2-40B4-BE49-F238E27FC236}">
                  <a16:creationId xmlns:a16="http://schemas.microsoft.com/office/drawing/2014/main" id="{28837DE4-B3C2-2648-B8CC-EE71BC8F53ED}"/>
                </a:ext>
              </a:extLst>
            </p:cNvPr>
            <p:cNvSpPr>
              <a:spLocks/>
            </p:cNvSpPr>
            <p:nvPr/>
          </p:nvSpPr>
          <p:spPr bwMode="auto">
            <a:xfrm>
              <a:off x="4820" y="278"/>
              <a:ext cx="133" cy="169"/>
            </a:xfrm>
            <a:custGeom>
              <a:avLst/>
              <a:gdLst>
                <a:gd name="T0" fmla="*/ 0 w 400"/>
                <a:gd name="T1" fmla="*/ 0 h 339"/>
                <a:gd name="T2" fmla="*/ 0 w 400"/>
                <a:gd name="T3" fmla="*/ 1 h 339"/>
                <a:gd name="T4" fmla="*/ 0 w 400"/>
                <a:gd name="T5" fmla="*/ 2 h 339"/>
                <a:gd name="T6" fmla="*/ 0 w 400"/>
                <a:gd name="T7" fmla="*/ 3 h 339"/>
                <a:gd name="T8" fmla="*/ 0 w 400"/>
                <a:gd name="T9" fmla="*/ 3 h 339"/>
                <a:gd name="T10" fmla="*/ 0 w 400"/>
                <a:gd name="T11" fmla="*/ 3 h 339"/>
                <a:gd name="T12" fmla="*/ 0 w 400"/>
                <a:gd name="T13" fmla="*/ 4 h 339"/>
                <a:gd name="T14" fmla="*/ 0 w 400"/>
                <a:gd name="T15" fmla="*/ 4 h 339"/>
                <a:gd name="T16" fmla="*/ 0 w 400"/>
                <a:gd name="T17" fmla="*/ 4 h 339"/>
                <a:gd name="T18" fmla="*/ 0 w 400"/>
                <a:gd name="T19" fmla="*/ 4 h 339"/>
                <a:gd name="T20" fmla="*/ 0 w 400"/>
                <a:gd name="T21" fmla="*/ 4 h 339"/>
                <a:gd name="T22" fmla="*/ 0 w 400"/>
                <a:gd name="T23" fmla="*/ 5 h 339"/>
                <a:gd name="T24" fmla="*/ 0 w 400"/>
                <a:gd name="T25" fmla="*/ 5 h 339"/>
                <a:gd name="T26" fmla="*/ 0 w 400"/>
                <a:gd name="T27" fmla="*/ 5 h 339"/>
                <a:gd name="T28" fmla="*/ 0 w 400"/>
                <a:gd name="T29" fmla="*/ 5 h 339"/>
                <a:gd name="T30" fmla="*/ 0 w 400"/>
                <a:gd name="T31" fmla="*/ 5 h 339"/>
                <a:gd name="T32" fmla="*/ 1 w 400"/>
                <a:gd name="T33" fmla="*/ 5 h 339"/>
                <a:gd name="T34" fmla="*/ 1 w 400"/>
                <a:gd name="T35" fmla="*/ 5 h 339"/>
                <a:gd name="T36" fmla="*/ 1 w 400"/>
                <a:gd name="T37" fmla="*/ 5 h 339"/>
                <a:gd name="T38" fmla="*/ 1 w 400"/>
                <a:gd name="T39" fmla="*/ 4 h 339"/>
                <a:gd name="T40" fmla="*/ 0 w 400"/>
                <a:gd name="T41" fmla="*/ 4 h 339"/>
                <a:gd name="T42" fmla="*/ 0 w 400"/>
                <a:gd name="T43" fmla="*/ 4 h 339"/>
                <a:gd name="T44" fmla="*/ 0 w 400"/>
                <a:gd name="T45" fmla="*/ 4 h 339"/>
                <a:gd name="T46" fmla="*/ 0 w 400"/>
                <a:gd name="T47" fmla="*/ 4 h 339"/>
                <a:gd name="T48" fmla="*/ 0 w 400"/>
                <a:gd name="T49" fmla="*/ 4 h 339"/>
                <a:gd name="T50" fmla="*/ 0 w 400"/>
                <a:gd name="T51" fmla="*/ 4 h 339"/>
                <a:gd name="T52" fmla="*/ 0 w 400"/>
                <a:gd name="T53" fmla="*/ 4 h 339"/>
                <a:gd name="T54" fmla="*/ 0 w 400"/>
                <a:gd name="T55" fmla="*/ 4 h 339"/>
                <a:gd name="T56" fmla="*/ 0 w 400"/>
                <a:gd name="T57" fmla="*/ 3 h 339"/>
                <a:gd name="T58" fmla="*/ 0 w 400"/>
                <a:gd name="T59" fmla="*/ 3 h 339"/>
                <a:gd name="T60" fmla="*/ 0 w 400"/>
                <a:gd name="T61" fmla="*/ 3 h 339"/>
                <a:gd name="T62" fmla="*/ 0 w 400"/>
                <a:gd name="T63" fmla="*/ 2 h 339"/>
                <a:gd name="T64" fmla="*/ 0 w 400"/>
                <a:gd name="T65" fmla="*/ 2 h 339"/>
                <a:gd name="T66" fmla="*/ 0 w 400"/>
                <a:gd name="T67" fmla="*/ 1 h 339"/>
                <a:gd name="T68" fmla="*/ 0 w 400"/>
                <a:gd name="T69" fmla="*/ 1 h 339"/>
                <a:gd name="T70" fmla="*/ 0 w 400"/>
                <a:gd name="T71" fmla="*/ 1 h 339"/>
                <a:gd name="T72" fmla="*/ 0 w 400"/>
                <a:gd name="T73" fmla="*/ 0 h 339"/>
                <a:gd name="T74" fmla="*/ 0 w 400"/>
                <a:gd name="T75" fmla="*/ 0 h 339"/>
                <a:gd name="T76" fmla="*/ 0 w 400"/>
                <a:gd name="T77" fmla="*/ 0 h 339"/>
                <a:gd name="T78" fmla="*/ 0 w 400"/>
                <a:gd name="T79" fmla="*/ 0 h 339"/>
                <a:gd name="T80" fmla="*/ 0 w 400"/>
                <a:gd name="T81" fmla="*/ 0 h 339"/>
                <a:gd name="T82" fmla="*/ 0 w 400"/>
                <a:gd name="T83" fmla="*/ 0 h 339"/>
                <a:gd name="T84" fmla="*/ 0 w 400"/>
                <a:gd name="T85" fmla="*/ 0 h 339"/>
                <a:gd name="T86" fmla="*/ 0 w 400"/>
                <a:gd name="T87" fmla="*/ 0 h 3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0" h="339">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49" name="Freeform 92">
              <a:extLst>
                <a:ext uri="{FF2B5EF4-FFF2-40B4-BE49-F238E27FC236}">
                  <a16:creationId xmlns:a16="http://schemas.microsoft.com/office/drawing/2014/main" id="{87C30CE3-162D-CD4D-9C1A-80D7C9307D5C}"/>
                </a:ext>
              </a:extLst>
            </p:cNvPr>
            <p:cNvSpPr>
              <a:spLocks/>
            </p:cNvSpPr>
            <p:nvPr/>
          </p:nvSpPr>
          <p:spPr bwMode="auto">
            <a:xfrm>
              <a:off x="5007" y="272"/>
              <a:ext cx="117" cy="113"/>
            </a:xfrm>
            <a:custGeom>
              <a:avLst/>
              <a:gdLst>
                <a:gd name="T0" fmla="*/ 0 w 351"/>
                <a:gd name="T1" fmla="*/ 2 h 226"/>
                <a:gd name="T2" fmla="*/ 0 w 351"/>
                <a:gd name="T3" fmla="*/ 2 h 226"/>
                <a:gd name="T4" fmla="*/ 0 w 351"/>
                <a:gd name="T5" fmla="*/ 2 h 226"/>
                <a:gd name="T6" fmla="*/ 0 w 351"/>
                <a:gd name="T7" fmla="*/ 2 h 226"/>
                <a:gd name="T8" fmla="*/ 0 w 351"/>
                <a:gd name="T9" fmla="*/ 2 h 226"/>
                <a:gd name="T10" fmla="*/ 0 w 351"/>
                <a:gd name="T11" fmla="*/ 3 h 226"/>
                <a:gd name="T12" fmla="*/ 0 w 351"/>
                <a:gd name="T13" fmla="*/ 3 h 226"/>
                <a:gd name="T14" fmla="*/ 0 w 351"/>
                <a:gd name="T15" fmla="*/ 3 h 226"/>
                <a:gd name="T16" fmla="*/ 0 w 351"/>
                <a:gd name="T17" fmla="*/ 3 h 226"/>
                <a:gd name="T18" fmla="*/ 0 w 351"/>
                <a:gd name="T19" fmla="*/ 3 h 226"/>
                <a:gd name="T20" fmla="*/ 0 w 351"/>
                <a:gd name="T21" fmla="*/ 3 h 226"/>
                <a:gd name="T22" fmla="*/ 0 w 351"/>
                <a:gd name="T23" fmla="*/ 4 h 226"/>
                <a:gd name="T24" fmla="*/ 0 w 351"/>
                <a:gd name="T25" fmla="*/ 4 h 226"/>
                <a:gd name="T26" fmla="*/ 0 w 351"/>
                <a:gd name="T27" fmla="*/ 4 h 226"/>
                <a:gd name="T28" fmla="*/ 0 w 351"/>
                <a:gd name="T29" fmla="*/ 4 h 226"/>
                <a:gd name="T30" fmla="*/ 0 w 351"/>
                <a:gd name="T31" fmla="*/ 4 h 226"/>
                <a:gd name="T32" fmla="*/ 0 w 351"/>
                <a:gd name="T33" fmla="*/ 4 h 226"/>
                <a:gd name="T34" fmla="*/ 0 w 351"/>
                <a:gd name="T35" fmla="*/ 4 h 226"/>
                <a:gd name="T36" fmla="*/ 0 w 351"/>
                <a:gd name="T37" fmla="*/ 4 h 226"/>
                <a:gd name="T38" fmla="*/ 0 w 351"/>
                <a:gd name="T39" fmla="*/ 4 h 226"/>
                <a:gd name="T40" fmla="*/ 0 w 351"/>
                <a:gd name="T41" fmla="*/ 4 h 226"/>
                <a:gd name="T42" fmla="*/ 0 w 351"/>
                <a:gd name="T43" fmla="*/ 4 h 226"/>
                <a:gd name="T44" fmla="*/ 0 w 351"/>
                <a:gd name="T45" fmla="*/ 3 h 226"/>
                <a:gd name="T46" fmla="*/ 0 w 351"/>
                <a:gd name="T47" fmla="*/ 3 h 226"/>
                <a:gd name="T48" fmla="*/ 0 w 351"/>
                <a:gd name="T49" fmla="*/ 3 h 226"/>
                <a:gd name="T50" fmla="*/ 0 w 351"/>
                <a:gd name="T51" fmla="*/ 2 h 226"/>
                <a:gd name="T52" fmla="*/ 0 w 351"/>
                <a:gd name="T53" fmla="*/ 2 h 226"/>
                <a:gd name="T54" fmla="*/ 0 w 351"/>
                <a:gd name="T55" fmla="*/ 2 h 226"/>
                <a:gd name="T56" fmla="*/ 0 w 351"/>
                <a:gd name="T57" fmla="*/ 1 h 226"/>
                <a:gd name="T58" fmla="*/ 0 w 351"/>
                <a:gd name="T59" fmla="*/ 1 h 226"/>
                <a:gd name="T60" fmla="*/ 0 w 351"/>
                <a:gd name="T61" fmla="*/ 1 h 226"/>
                <a:gd name="T62" fmla="*/ 0 w 351"/>
                <a:gd name="T63" fmla="*/ 1 h 226"/>
                <a:gd name="T64" fmla="*/ 0 w 351"/>
                <a:gd name="T65" fmla="*/ 1 h 226"/>
                <a:gd name="T66" fmla="*/ 0 w 351"/>
                <a:gd name="T67" fmla="*/ 1 h 226"/>
                <a:gd name="T68" fmla="*/ 0 w 351"/>
                <a:gd name="T69" fmla="*/ 1 h 226"/>
                <a:gd name="T70" fmla="*/ 0 w 351"/>
                <a:gd name="T71" fmla="*/ 1 h 226"/>
                <a:gd name="T72" fmla="*/ 0 w 351"/>
                <a:gd name="T73" fmla="*/ 1 h 226"/>
                <a:gd name="T74" fmla="*/ 0 w 351"/>
                <a:gd name="T75" fmla="*/ 1 h 226"/>
                <a:gd name="T76" fmla="*/ 0 w 351"/>
                <a:gd name="T77" fmla="*/ 1 h 226"/>
                <a:gd name="T78" fmla="*/ 0 w 351"/>
                <a:gd name="T79" fmla="*/ 0 h 226"/>
                <a:gd name="T80" fmla="*/ 0 w 351"/>
                <a:gd name="T81" fmla="*/ 0 h 226"/>
                <a:gd name="T82" fmla="*/ 0 w 351"/>
                <a:gd name="T83" fmla="*/ 0 h 226"/>
                <a:gd name="T84" fmla="*/ 0 w 351"/>
                <a:gd name="T85" fmla="*/ 0 h 226"/>
                <a:gd name="T86" fmla="*/ 0 w 351"/>
                <a:gd name="T87" fmla="*/ 1 h 226"/>
                <a:gd name="T88" fmla="*/ 0 w 351"/>
                <a:gd name="T89" fmla="*/ 1 h 226"/>
                <a:gd name="T90" fmla="*/ 0 w 351"/>
                <a:gd name="T91" fmla="*/ 1 h 226"/>
                <a:gd name="T92" fmla="*/ 0 w 351"/>
                <a:gd name="T93" fmla="*/ 1 h 226"/>
                <a:gd name="T94" fmla="*/ 0 w 351"/>
                <a:gd name="T95" fmla="*/ 1 h 226"/>
                <a:gd name="T96" fmla="*/ 0 w 351"/>
                <a:gd name="T97" fmla="*/ 1 h 226"/>
                <a:gd name="T98" fmla="*/ 0 w 351"/>
                <a:gd name="T99" fmla="*/ 1 h 226"/>
                <a:gd name="T100" fmla="*/ 0 w 351"/>
                <a:gd name="T101" fmla="*/ 1 h 226"/>
                <a:gd name="T102" fmla="*/ 0 w 351"/>
                <a:gd name="T103" fmla="*/ 1 h 226"/>
                <a:gd name="T104" fmla="*/ 0 w 351"/>
                <a:gd name="T105" fmla="*/ 1 h 226"/>
                <a:gd name="T106" fmla="*/ 0 w 351"/>
                <a:gd name="T107" fmla="*/ 1 h 226"/>
                <a:gd name="T108" fmla="*/ 0 w 351"/>
                <a:gd name="T109" fmla="*/ 1 h 226"/>
                <a:gd name="T110" fmla="*/ 0 w 351"/>
                <a:gd name="T111" fmla="*/ 1 h 226"/>
                <a:gd name="T112" fmla="*/ 0 w 351"/>
                <a:gd name="T113" fmla="*/ 1 h 226"/>
                <a:gd name="T114" fmla="*/ 0 w 351"/>
                <a:gd name="T115" fmla="*/ 1 h 226"/>
                <a:gd name="T116" fmla="*/ 0 w 351"/>
                <a:gd name="T117" fmla="*/ 1 h 226"/>
                <a:gd name="T118" fmla="*/ 0 w 351"/>
                <a:gd name="T119" fmla="*/ 1 h 226"/>
                <a:gd name="T120" fmla="*/ 0 w 351"/>
                <a:gd name="T121" fmla="*/ 2 h 2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1" h="226">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0" name="Freeform 93">
              <a:extLst>
                <a:ext uri="{FF2B5EF4-FFF2-40B4-BE49-F238E27FC236}">
                  <a16:creationId xmlns:a16="http://schemas.microsoft.com/office/drawing/2014/main" id="{0C797A02-92B0-854A-ADF5-34DAD321762C}"/>
                </a:ext>
              </a:extLst>
            </p:cNvPr>
            <p:cNvSpPr>
              <a:spLocks/>
            </p:cNvSpPr>
            <p:nvPr/>
          </p:nvSpPr>
          <p:spPr bwMode="auto">
            <a:xfrm>
              <a:off x="4769" y="324"/>
              <a:ext cx="48" cy="107"/>
            </a:xfrm>
            <a:custGeom>
              <a:avLst/>
              <a:gdLst>
                <a:gd name="T0" fmla="*/ 0 w 142"/>
                <a:gd name="T1" fmla="*/ 2 h 213"/>
                <a:gd name="T2" fmla="*/ 0 w 142"/>
                <a:gd name="T3" fmla="*/ 3 h 213"/>
                <a:gd name="T4" fmla="*/ 0 w 142"/>
                <a:gd name="T5" fmla="*/ 3 h 213"/>
                <a:gd name="T6" fmla="*/ 0 w 142"/>
                <a:gd name="T7" fmla="*/ 3 h 213"/>
                <a:gd name="T8" fmla="*/ 0 w 142"/>
                <a:gd name="T9" fmla="*/ 3 h 213"/>
                <a:gd name="T10" fmla="*/ 0 w 142"/>
                <a:gd name="T11" fmla="*/ 3 h 213"/>
                <a:gd name="T12" fmla="*/ 0 w 142"/>
                <a:gd name="T13" fmla="*/ 4 h 213"/>
                <a:gd name="T14" fmla="*/ 0 w 142"/>
                <a:gd name="T15" fmla="*/ 4 h 213"/>
                <a:gd name="T16" fmla="*/ 0 w 142"/>
                <a:gd name="T17" fmla="*/ 4 h 213"/>
                <a:gd name="T18" fmla="*/ 0 w 142"/>
                <a:gd name="T19" fmla="*/ 4 h 213"/>
                <a:gd name="T20" fmla="*/ 0 w 142"/>
                <a:gd name="T21" fmla="*/ 4 h 213"/>
                <a:gd name="T22" fmla="*/ 0 w 142"/>
                <a:gd name="T23" fmla="*/ 4 h 213"/>
                <a:gd name="T24" fmla="*/ 0 w 142"/>
                <a:gd name="T25" fmla="*/ 4 h 213"/>
                <a:gd name="T26" fmla="*/ 0 w 142"/>
                <a:gd name="T27" fmla="*/ 4 h 213"/>
                <a:gd name="T28" fmla="*/ 0 w 142"/>
                <a:gd name="T29" fmla="*/ 4 h 213"/>
                <a:gd name="T30" fmla="*/ 0 w 142"/>
                <a:gd name="T31" fmla="*/ 3 h 213"/>
                <a:gd name="T32" fmla="*/ 0 w 142"/>
                <a:gd name="T33" fmla="*/ 3 h 213"/>
                <a:gd name="T34" fmla="*/ 0 w 142"/>
                <a:gd name="T35" fmla="*/ 3 h 213"/>
                <a:gd name="T36" fmla="*/ 0 w 142"/>
                <a:gd name="T37" fmla="*/ 3 h 213"/>
                <a:gd name="T38" fmla="*/ 0 w 142"/>
                <a:gd name="T39" fmla="*/ 3 h 213"/>
                <a:gd name="T40" fmla="*/ 0 w 142"/>
                <a:gd name="T41" fmla="*/ 3 h 213"/>
                <a:gd name="T42" fmla="*/ 0 w 142"/>
                <a:gd name="T43" fmla="*/ 3 h 213"/>
                <a:gd name="T44" fmla="*/ 0 w 142"/>
                <a:gd name="T45" fmla="*/ 2 h 213"/>
                <a:gd name="T46" fmla="*/ 0 w 142"/>
                <a:gd name="T47" fmla="*/ 2 h 213"/>
                <a:gd name="T48" fmla="*/ 0 w 142"/>
                <a:gd name="T49" fmla="*/ 2 h 213"/>
                <a:gd name="T50" fmla="*/ 0 w 142"/>
                <a:gd name="T51" fmla="*/ 2 h 213"/>
                <a:gd name="T52" fmla="*/ 0 w 142"/>
                <a:gd name="T53" fmla="*/ 1 h 213"/>
                <a:gd name="T54" fmla="*/ 0 w 142"/>
                <a:gd name="T55" fmla="*/ 1 h 213"/>
                <a:gd name="T56" fmla="*/ 0 w 142"/>
                <a:gd name="T57" fmla="*/ 1 h 213"/>
                <a:gd name="T58" fmla="*/ 0 w 142"/>
                <a:gd name="T59" fmla="*/ 1 h 213"/>
                <a:gd name="T60" fmla="*/ 0 w 142"/>
                <a:gd name="T61" fmla="*/ 1 h 213"/>
                <a:gd name="T62" fmla="*/ 0 w 142"/>
                <a:gd name="T63" fmla="*/ 1 h 213"/>
                <a:gd name="T64" fmla="*/ 0 w 142"/>
                <a:gd name="T65" fmla="*/ 1 h 213"/>
                <a:gd name="T66" fmla="*/ 0 w 142"/>
                <a:gd name="T67" fmla="*/ 0 h 213"/>
                <a:gd name="T68" fmla="*/ 0 w 142"/>
                <a:gd name="T69" fmla="*/ 1 h 213"/>
                <a:gd name="T70" fmla="*/ 0 w 142"/>
                <a:gd name="T71" fmla="*/ 1 h 213"/>
                <a:gd name="T72" fmla="*/ 0 w 142"/>
                <a:gd name="T73" fmla="*/ 1 h 213"/>
                <a:gd name="T74" fmla="*/ 0 w 142"/>
                <a:gd name="T75" fmla="*/ 1 h 213"/>
                <a:gd name="T76" fmla="*/ 0 w 142"/>
                <a:gd name="T77" fmla="*/ 2 h 213"/>
                <a:gd name="T78" fmla="*/ 0 w 142"/>
                <a:gd name="T79" fmla="*/ 2 h 213"/>
                <a:gd name="T80" fmla="*/ 0 w 142"/>
                <a:gd name="T81" fmla="*/ 2 h 2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2" h="213">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1" name="Freeform 94">
              <a:extLst>
                <a:ext uri="{FF2B5EF4-FFF2-40B4-BE49-F238E27FC236}">
                  <a16:creationId xmlns:a16="http://schemas.microsoft.com/office/drawing/2014/main" id="{34C534AB-F22B-4A41-9360-94568C2BC57B}"/>
                </a:ext>
              </a:extLst>
            </p:cNvPr>
            <p:cNvSpPr>
              <a:spLocks/>
            </p:cNvSpPr>
            <p:nvPr/>
          </p:nvSpPr>
          <p:spPr bwMode="auto">
            <a:xfrm>
              <a:off x="5104" y="264"/>
              <a:ext cx="101" cy="139"/>
            </a:xfrm>
            <a:custGeom>
              <a:avLst/>
              <a:gdLst>
                <a:gd name="T0" fmla="*/ 0 w 305"/>
                <a:gd name="T1" fmla="*/ 1 h 279"/>
                <a:gd name="T2" fmla="*/ 0 w 305"/>
                <a:gd name="T3" fmla="*/ 2 h 279"/>
                <a:gd name="T4" fmla="*/ 0 w 305"/>
                <a:gd name="T5" fmla="*/ 2 h 279"/>
                <a:gd name="T6" fmla="*/ 0 w 305"/>
                <a:gd name="T7" fmla="*/ 2 h 279"/>
                <a:gd name="T8" fmla="*/ 0 w 305"/>
                <a:gd name="T9" fmla="*/ 2 h 279"/>
                <a:gd name="T10" fmla="*/ 0 w 305"/>
                <a:gd name="T11" fmla="*/ 3 h 279"/>
                <a:gd name="T12" fmla="*/ 0 w 305"/>
                <a:gd name="T13" fmla="*/ 3 h 279"/>
                <a:gd name="T14" fmla="*/ 0 w 305"/>
                <a:gd name="T15" fmla="*/ 3 h 279"/>
                <a:gd name="T16" fmla="*/ 0 w 305"/>
                <a:gd name="T17" fmla="*/ 3 h 279"/>
                <a:gd name="T18" fmla="*/ 0 w 305"/>
                <a:gd name="T19" fmla="*/ 4 h 279"/>
                <a:gd name="T20" fmla="*/ 0 w 305"/>
                <a:gd name="T21" fmla="*/ 4 h 279"/>
                <a:gd name="T22" fmla="*/ 0 w 305"/>
                <a:gd name="T23" fmla="*/ 4 h 279"/>
                <a:gd name="T24" fmla="*/ 0 w 305"/>
                <a:gd name="T25" fmla="*/ 4 h 279"/>
                <a:gd name="T26" fmla="*/ 0 w 305"/>
                <a:gd name="T27" fmla="*/ 4 h 279"/>
                <a:gd name="T28" fmla="*/ 0 w 305"/>
                <a:gd name="T29" fmla="*/ 4 h 279"/>
                <a:gd name="T30" fmla="*/ 0 w 305"/>
                <a:gd name="T31" fmla="*/ 3 h 279"/>
                <a:gd name="T32" fmla="*/ 0 w 305"/>
                <a:gd name="T33" fmla="*/ 3 h 279"/>
                <a:gd name="T34" fmla="*/ 0 w 305"/>
                <a:gd name="T35" fmla="*/ 3 h 279"/>
                <a:gd name="T36" fmla="*/ 0 w 305"/>
                <a:gd name="T37" fmla="*/ 2 h 279"/>
                <a:gd name="T38" fmla="*/ 0 w 305"/>
                <a:gd name="T39" fmla="*/ 2 h 279"/>
                <a:gd name="T40" fmla="*/ 0 w 305"/>
                <a:gd name="T41" fmla="*/ 1 h 279"/>
                <a:gd name="T42" fmla="*/ 0 w 305"/>
                <a:gd name="T43" fmla="*/ 1 h 279"/>
                <a:gd name="T44" fmla="*/ 0 w 305"/>
                <a:gd name="T45" fmla="*/ 1 h 279"/>
                <a:gd name="T46" fmla="*/ 0 w 305"/>
                <a:gd name="T47" fmla="*/ 0 h 279"/>
                <a:gd name="T48" fmla="*/ 0 w 305"/>
                <a:gd name="T49" fmla="*/ 0 h 279"/>
                <a:gd name="T50" fmla="*/ 0 w 305"/>
                <a:gd name="T51" fmla="*/ 0 h 279"/>
                <a:gd name="T52" fmla="*/ 0 w 305"/>
                <a:gd name="T53" fmla="*/ 0 h 279"/>
                <a:gd name="T54" fmla="*/ 0 w 305"/>
                <a:gd name="T55" fmla="*/ 0 h 279"/>
                <a:gd name="T56" fmla="*/ 0 w 305"/>
                <a:gd name="T57" fmla="*/ 0 h 279"/>
                <a:gd name="T58" fmla="*/ 0 w 305"/>
                <a:gd name="T59" fmla="*/ 0 h 279"/>
                <a:gd name="T60" fmla="*/ 0 w 305"/>
                <a:gd name="T61" fmla="*/ 0 h 279"/>
                <a:gd name="T62" fmla="*/ 0 w 305"/>
                <a:gd name="T63" fmla="*/ 0 h 279"/>
                <a:gd name="T64" fmla="*/ 0 w 305"/>
                <a:gd name="T65" fmla="*/ 0 h 279"/>
                <a:gd name="T66" fmla="*/ 0 w 305"/>
                <a:gd name="T67" fmla="*/ 0 h 279"/>
                <a:gd name="T68" fmla="*/ 0 w 305"/>
                <a:gd name="T69" fmla="*/ 0 h 279"/>
                <a:gd name="T70" fmla="*/ 0 w 305"/>
                <a:gd name="T71" fmla="*/ 0 h 279"/>
                <a:gd name="T72" fmla="*/ 0 w 305"/>
                <a:gd name="T73" fmla="*/ 1 h 279"/>
                <a:gd name="T74" fmla="*/ 0 w 305"/>
                <a:gd name="T75" fmla="*/ 1 h 2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5" h="279">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2" name="Freeform 99">
              <a:extLst>
                <a:ext uri="{FF2B5EF4-FFF2-40B4-BE49-F238E27FC236}">
                  <a16:creationId xmlns:a16="http://schemas.microsoft.com/office/drawing/2014/main" id="{428FC368-1047-1340-A112-E31C32E88DC3}"/>
                </a:ext>
              </a:extLst>
            </p:cNvPr>
            <p:cNvSpPr>
              <a:spLocks/>
            </p:cNvSpPr>
            <p:nvPr/>
          </p:nvSpPr>
          <p:spPr bwMode="auto">
            <a:xfrm>
              <a:off x="4976" y="382"/>
              <a:ext cx="18" cy="42"/>
            </a:xfrm>
            <a:custGeom>
              <a:avLst/>
              <a:gdLst>
                <a:gd name="T0" fmla="*/ 0 w 54"/>
                <a:gd name="T1" fmla="*/ 0 h 85"/>
                <a:gd name="T2" fmla="*/ 0 w 54"/>
                <a:gd name="T3" fmla="*/ 0 h 85"/>
                <a:gd name="T4" fmla="*/ 0 w 54"/>
                <a:gd name="T5" fmla="*/ 0 h 85"/>
                <a:gd name="T6" fmla="*/ 0 w 54"/>
                <a:gd name="T7" fmla="*/ 0 h 85"/>
                <a:gd name="T8" fmla="*/ 0 w 54"/>
                <a:gd name="T9" fmla="*/ 0 h 85"/>
                <a:gd name="T10" fmla="*/ 0 w 54"/>
                <a:gd name="T11" fmla="*/ 0 h 85"/>
                <a:gd name="T12" fmla="*/ 0 w 54"/>
                <a:gd name="T13" fmla="*/ 0 h 85"/>
                <a:gd name="T14" fmla="*/ 0 w 54"/>
                <a:gd name="T15" fmla="*/ 0 h 85"/>
                <a:gd name="T16" fmla="*/ 0 w 54"/>
                <a:gd name="T17" fmla="*/ 0 h 85"/>
                <a:gd name="T18" fmla="*/ 0 w 54"/>
                <a:gd name="T19" fmla="*/ 0 h 85"/>
                <a:gd name="T20" fmla="*/ 0 w 54"/>
                <a:gd name="T21" fmla="*/ 0 h 85"/>
                <a:gd name="T22" fmla="*/ 0 w 54"/>
                <a:gd name="T23" fmla="*/ 0 h 85"/>
                <a:gd name="T24" fmla="*/ 0 w 54"/>
                <a:gd name="T25" fmla="*/ 0 h 85"/>
                <a:gd name="T26" fmla="*/ 0 w 54"/>
                <a:gd name="T27" fmla="*/ 1 h 85"/>
                <a:gd name="T28" fmla="*/ 0 w 54"/>
                <a:gd name="T29" fmla="*/ 1 h 85"/>
                <a:gd name="T30" fmla="*/ 0 w 54"/>
                <a:gd name="T31" fmla="*/ 1 h 85"/>
                <a:gd name="T32" fmla="*/ 0 w 54"/>
                <a:gd name="T33" fmla="*/ 1 h 85"/>
                <a:gd name="T34" fmla="*/ 0 w 54"/>
                <a:gd name="T35" fmla="*/ 1 h 85"/>
                <a:gd name="T36" fmla="*/ 0 w 54"/>
                <a:gd name="T37" fmla="*/ 0 h 85"/>
                <a:gd name="T38" fmla="*/ 0 w 54"/>
                <a:gd name="T39" fmla="*/ 0 h 85"/>
                <a:gd name="T40" fmla="*/ 0 w 54"/>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4" h="85">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3" name="Freeform 100">
              <a:extLst>
                <a:ext uri="{FF2B5EF4-FFF2-40B4-BE49-F238E27FC236}">
                  <a16:creationId xmlns:a16="http://schemas.microsoft.com/office/drawing/2014/main" id="{AB9C1CAC-5A46-BA41-BBAA-685BAA6C6613}"/>
                </a:ext>
              </a:extLst>
            </p:cNvPr>
            <p:cNvSpPr>
              <a:spLocks/>
            </p:cNvSpPr>
            <p:nvPr/>
          </p:nvSpPr>
          <p:spPr bwMode="auto">
            <a:xfrm>
              <a:off x="4962" y="351"/>
              <a:ext cx="15" cy="24"/>
            </a:xfrm>
            <a:custGeom>
              <a:avLst/>
              <a:gdLst>
                <a:gd name="T0" fmla="*/ 0 w 46"/>
                <a:gd name="T1" fmla="*/ 1 h 48"/>
                <a:gd name="T2" fmla="*/ 0 w 46"/>
                <a:gd name="T3" fmla="*/ 1 h 48"/>
                <a:gd name="T4" fmla="*/ 0 w 46"/>
                <a:gd name="T5" fmla="*/ 1 h 48"/>
                <a:gd name="T6" fmla="*/ 0 w 46"/>
                <a:gd name="T7" fmla="*/ 1 h 48"/>
                <a:gd name="T8" fmla="*/ 0 w 46"/>
                <a:gd name="T9" fmla="*/ 1 h 48"/>
                <a:gd name="T10" fmla="*/ 0 w 46"/>
                <a:gd name="T11" fmla="*/ 1 h 48"/>
                <a:gd name="T12" fmla="*/ 0 w 46"/>
                <a:gd name="T13" fmla="*/ 1 h 48"/>
                <a:gd name="T14" fmla="*/ 0 w 46"/>
                <a:gd name="T15" fmla="*/ 0 h 48"/>
                <a:gd name="T16" fmla="*/ 0 w 46"/>
                <a:gd name="T17" fmla="*/ 0 h 48"/>
                <a:gd name="T18" fmla="*/ 0 w 46"/>
                <a:gd name="T19" fmla="*/ 1 h 48"/>
                <a:gd name="T20" fmla="*/ 0 w 46"/>
                <a:gd name="T21" fmla="*/ 1 h 48"/>
                <a:gd name="T22" fmla="*/ 0 w 46"/>
                <a:gd name="T23" fmla="*/ 1 h 48"/>
                <a:gd name="T24" fmla="*/ 0 w 46"/>
                <a:gd name="T25" fmla="*/ 1 h 48"/>
                <a:gd name="T26" fmla="*/ 0 w 46"/>
                <a:gd name="T27" fmla="*/ 1 h 48"/>
                <a:gd name="T28" fmla="*/ 0 w 46"/>
                <a:gd name="T29" fmla="*/ 1 h 48"/>
                <a:gd name="T30" fmla="*/ 0 w 46"/>
                <a:gd name="T31" fmla="*/ 1 h 48"/>
                <a:gd name="T32" fmla="*/ 0 w 46"/>
                <a:gd name="T33" fmla="*/ 1 h 48"/>
                <a:gd name="T34" fmla="*/ 0 w 46"/>
                <a:gd name="T35" fmla="*/ 1 h 48"/>
                <a:gd name="T36" fmla="*/ 0 w 46"/>
                <a:gd name="T37" fmla="*/ 1 h 48"/>
                <a:gd name="T38" fmla="*/ 0 w 46"/>
                <a:gd name="T39" fmla="*/ 1 h 48"/>
                <a:gd name="T40" fmla="*/ 0 w 46"/>
                <a:gd name="T41" fmla="*/ 1 h 48"/>
                <a:gd name="T42" fmla="*/ 0 w 46"/>
                <a:gd name="T43" fmla="*/ 1 h 48"/>
                <a:gd name="T44" fmla="*/ 0 w 46"/>
                <a:gd name="T45" fmla="*/ 1 h 48"/>
                <a:gd name="T46" fmla="*/ 0 w 46"/>
                <a:gd name="T47" fmla="*/ 1 h 48"/>
                <a:gd name="T48" fmla="*/ 0 w 46"/>
                <a:gd name="T49" fmla="*/ 1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6" h="48">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4" name="Freeform 101">
              <a:extLst>
                <a:ext uri="{FF2B5EF4-FFF2-40B4-BE49-F238E27FC236}">
                  <a16:creationId xmlns:a16="http://schemas.microsoft.com/office/drawing/2014/main" id="{DAA1389C-22E9-514C-862D-56CAB77890AD}"/>
                </a:ext>
              </a:extLst>
            </p:cNvPr>
            <p:cNvSpPr>
              <a:spLocks/>
            </p:cNvSpPr>
            <p:nvPr/>
          </p:nvSpPr>
          <p:spPr bwMode="auto">
            <a:xfrm>
              <a:off x="4949" y="331"/>
              <a:ext cx="21" cy="16"/>
            </a:xfrm>
            <a:custGeom>
              <a:avLst/>
              <a:gdLst>
                <a:gd name="T0" fmla="*/ 0 w 64"/>
                <a:gd name="T1" fmla="*/ 1 h 32"/>
                <a:gd name="T2" fmla="*/ 0 w 64"/>
                <a:gd name="T3" fmla="*/ 1 h 32"/>
                <a:gd name="T4" fmla="*/ 0 w 64"/>
                <a:gd name="T5" fmla="*/ 1 h 32"/>
                <a:gd name="T6" fmla="*/ 0 w 64"/>
                <a:gd name="T7" fmla="*/ 1 h 32"/>
                <a:gd name="T8" fmla="*/ 0 w 64"/>
                <a:gd name="T9" fmla="*/ 1 h 32"/>
                <a:gd name="T10" fmla="*/ 0 w 64"/>
                <a:gd name="T11" fmla="*/ 1 h 32"/>
                <a:gd name="T12" fmla="*/ 0 w 64"/>
                <a:gd name="T13" fmla="*/ 1 h 32"/>
                <a:gd name="T14" fmla="*/ 0 w 64"/>
                <a:gd name="T15" fmla="*/ 0 h 32"/>
                <a:gd name="T16" fmla="*/ 0 w 64"/>
                <a:gd name="T17" fmla="*/ 0 h 32"/>
                <a:gd name="T18" fmla="*/ 0 w 64"/>
                <a:gd name="T19" fmla="*/ 0 h 32"/>
                <a:gd name="T20" fmla="*/ 0 w 64"/>
                <a:gd name="T21" fmla="*/ 1 h 32"/>
                <a:gd name="T22" fmla="*/ 0 w 64"/>
                <a:gd name="T23" fmla="*/ 1 h 32"/>
                <a:gd name="T24" fmla="*/ 0 w 64"/>
                <a:gd name="T25" fmla="*/ 1 h 32"/>
                <a:gd name="T26" fmla="*/ 0 w 64"/>
                <a:gd name="T27" fmla="*/ 1 h 32"/>
                <a:gd name="T28" fmla="*/ 0 w 64"/>
                <a:gd name="T29" fmla="*/ 1 h 32"/>
                <a:gd name="T30" fmla="*/ 0 w 64"/>
                <a:gd name="T31" fmla="*/ 1 h 32"/>
                <a:gd name="T32" fmla="*/ 0 w 64"/>
                <a:gd name="T33" fmla="*/ 1 h 32"/>
                <a:gd name="T34" fmla="*/ 0 w 64"/>
                <a:gd name="T35" fmla="*/ 1 h 32"/>
                <a:gd name="T36" fmla="*/ 0 w 64"/>
                <a:gd name="T37" fmla="*/ 1 h 32"/>
                <a:gd name="T38" fmla="*/ 0 w 64"/>
                <a:gd name="T39" fmla="*/ 1 h 32"/>
                <a:gd name="T40" fmla="*/ 0 w 64"/>
                <a:gd name="T41" fmla="*/ 1 h 32"/>
                <a:gd name="T42" fmla="*/ 0 w 64"/>
                <a:gd name="T43" fmla="*/ 1 h 32"/>
                <a:gd name="T44" fmla="*/ 0 w 64"/>
                <a:gd name="T45" fmla="*/ 1 h 32"/>
                <a:gd name="T46" fmla="*/ 0 w 64"/>
                <a:gd name="T47" fmla="*/ 1 h 32"/>
                <a:gd name="T48" fmla="*/ 0 w 64"/>
                <a:gd name="T49" fmla="*/ 1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 h="32">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5" name="Freeform 130">
              <a:extLst>
                <a:ext uri="{FF2B5EF4-FFF2-40B4-BE49-F238E27FC236}">
                  <a16:creationId xmlns:a16="http://schemas.microsoft.com/office/drawing/2014/main" id="{3332B559-5B8E-2F43-BCAF-A43653382BCC}"/>
                </a:ext>
              </a:extLst>
            </p:cNvPr>
            <p:cNvSpPr>
              <a:spLocks/>
            </p:cNvSpPr>
            <p:nvPr/>
          </p:nvSpPr>
          <p:spPr bwMode="auto">
            <a:xfrm>
              <a:off x="4849" y="304"/>
              <a:ext cx="82" cy="106"/>
            </a:xfrm>
            <a:custGeom>
              <a:avLst/>
              <a:gdLst>
                <a:gd name="T0" fmla="*/ 0 w 246"/>
                <a:gd name="T1" fmla="*/ 1 h 211"/>
                <a:gd name="T2" fmla="*/ 0 w 246"/>
                <a:gd name="T3" fmla="*/ 1 h 211"/>
                <a:gd name="T4" fmla="*/ 0 w 246"/>
                <a:gd name="T5" fmla="*/ 1 h 211"/>
                <a:gd name="T6" fmla="*/ 0 w 246"/>
                <a:gd name="T7" fmla="*/ 1 h 211"/>
                <a:gd name="T8" fmla="*/ 0 w 246"/>
                <a:gd name="T9" fmla="*/ 2 h 211"/>
                <a:gd name="T10" fmla="*/ 0 w 246"/>
                <a:gd name="T11" fmla="*/ 2 h 211"/>
                <a:gd name="T12" fmla="*/ 0 w 246"/>
                <a:gd name="T13" fmla="*/ 2 h 211"/>
                <a:gd name="T14" fmla="*/ 0 w 246"/>
                <a:gd name="T15" fmla="*/ 2 h 211"/>
                <a:gd name="T16" fmla="*/ 0 w 246"/>
                <a:gd name="T17" fmla="*/ 3 h 211"/>
                <a:gd name="T18" fmla="*/ 0 w 246"/>
                <a:gd name="T19" fmla="*/ 3 h 211"/>
                <a:gd name="T20" fmla="*/ 0 w 246"/>
                <a:gd name="T21" fmla="*/ 3 h 211"/>
                <a:gd name="T22" fmla="*/ 0 w 246"/>
                <a:gd name="T23" fmla="*/ 3 h 211"/>
                <a:gd name="T24" fmla="*/ 0 w 246"/>
                <a:gd name="T25" fmla="*/ 4 h 211"/>
                <a:gd name="T26" fmla="*/ 0 w 246"/>
                <a:gd name="T27" fmla="*/ 4 h 211"/>
                <a:gd name="T28" fmla="*/ 0 w 246"/>
                <a:gd name="T29" fmla="*/ 4 h 211"/>
                <a:gd name="T30" fmla="*/ 0 w 246"/>
                <a:gd name="T31" fmla="*/ 4 h 211"/>
                <a:gd name="T32" fmla="*/ 0 w 246"/>
                <a:gd name="T33" fmla="*/ 4 h 211"/>
                <a:gd name="T34" fmla="*/ 0 w 246"/>
                <a:gd name="T35" fmla="*/ 4 h 211"/>
                <a:gd name="T36" fmla="*/ 0 w 246"/>
                <a:gd name="T37" fmla="*/ 4 h 211"/>
                <a:gd name="T38" fmla="*/ 0 w 246"/>
                <a:gd name="T39" fmla="*/ 4 h 211"/>
                <a:gd name="T40" fmla="*/ 0 w 246"/>
                <a:gd name="T41" fmla="*/ 4 h 211"/>
                <a:gd name="T42" fmla="*/ 0 w 246"/>
                <a:gd name="T43" fmla="*/ 4 h 211"/>
                <a:gd name="T44" fmla="*/ 0 w 246"/>
                <a:gd name="T45" fmla="*/ 4 h 211"/>
                <a:gd name="T46" fmla="*/ 0 w 246"/>
                <a:gd name="T47" fmla="*/ 4 h 211"/>
                <a:gd name="T48" fmla="*/ 0 w 246"/>
                <a:gd name="T49" fmla="*/ 4 h 211"/>
                <a:gd name="T50" fmla="*/ 0 w 246"/>
                <a:gd name="T51" fmla="*/ 4 h 211"/>
                <a:gd name="T52" fmla="*/ 0 w 246"/>
                <a:gd name="T53" fmla="*/ 4 h 211"/>
                <a:gd name="T54" fmla="*/ 0 w 246"/>
                <a:gd name="T55" fmla="*/ 4 h 211"/>
                <a:gd name="T56" fmla="*/ 0 w 246"/>
                <a:gd name="T57" fmla="*/ 4 h 211"/>
                <a:gd name="T58" fmla="*/ 0 w 246"/>
                <a:gd name="T59" fmla="*/ 4 h 211"/>
                <a:gd name="T60" fmla="*/ 0 w 246"/>
                <a:gd name="T61" fmla="*/ 4 h 211"/>
                <a:gd name="T62" fmla="*/ 0 w 246"/>
                <a:gd name="T63" fmla="*/ 3 h 211"/>
                <a:gd name="T64" fmla="*/ 0 w 246"/>
                <a:gd name="T65" fmla="*/ 3 h 211"/>
                <a:gd name="T66" fmla="*/ 0 w 246"/>
                <a:gd name="T67" fmla="*/ 3 h 211"/>
                <a:gd name="T68" fmla="*/ 0 w 246"/>
                <a:gd name="T69" fmla="*/ 3 h 211"/>
                <a:gd name="T70" fmla="*/ 0 w 246"/>
                <a:gd name="T71" fmla="*/ 3 h 211"/>
                <a:gd name="T72" fmla="*/ 0 w 246"/>
                <a:gd name="T73" fmla="*/ 3 h 211"/>
                <a:gd name="T74" fmla="*/ 0 w 246"/>
                <a:gd name="T75" fmla="*/ 3 h 211"/>
                <a:gd name="T76" fmla="*/ 0 w 246"/>
                <a:gd name="T77" fmla="*/ 2 h 211"/>
                <a:gd name="T78" fmla="*/ 0 w 246"/>
                <a:gd name="T79" fmla="*/ 2 h 211"/>
                <a:gd name="T80" fmla="*/ 0 w 246"/>
                <a:gd name="T81" fmla="*/ 2 h 211"/>
                <a:gd name="T82" fmla="*/ 0 w 246"/>
                <a:gd name="T83" fmla="*/ 2 h 211"/>
                <a:gd name="T84" fmla="*/ 0 w 246"/>
                <a:gd name="T85" fmla="*/ 2 h 211"/>
                <a:gd name="T86" fmla="*/ 0 w 246"/>
                <a:gd name="T87" fmla="*/ 1 h 211"/>
                <a:gd name="T88" fmla="*/ 0 w 246"/>
                <a:gd name="T89" fmla="*/ 1 h 211"/>
                <a:gd name="T90" fmla="*/ 0 w 246"/>
                <a:gd name="T91" fmla="*/ 1 h 211"/>
                <a:gd name="T92" fmla="*/ 0 w 246"/>
                <a:gd name="T93" fmla="*/ 1 h 211"/>
                <a:gd name="T94" fmla="*/ 0 w 246"/>
                <a:gd name="T95" fmla="*/ 1 h 211"/>
                <a:gd name="T96" fmla="*/ 0 w 246"/>
                <a:gd name="T97" fmla="*/ 1 h 211"/>
                <a:gd name="T98" fmla="*/ 0 w 246"/>
                <a:gd name="T99" fmla="*/ 1 h 211"/>
                <a:gd name="T100" fmla="*/ 0 w 246"/>
                <a:gd name="T101" fmla="*/ 1 h 211"/>
                <a:gd name="T102" fmla="*/ 0 w 246"/>
                <a:gd name="T103" fmla="*/ 1 h 211"/>
                <a:gd name="T104" fmla="*/ 0 w 246"/>
                <a:gd name="T105" fmla="*/ 1 h 211"/>
                <a:gd name="T106" fmla="*/ 0 w 246"/>
                <a:gd name="T107" fmla="*/ 1 h 211"/>
                <a:gd name="T108" fmla="*/ 0 w 246"/>
                <a:gd name="T109" fmla="*/ 0 h 211"/>
                <a:gd name="T110" fmla="*/ 0 w 246"/>
                <a:gd name="T111" fmla="*/ 1 h 211"/>
                <a:gd name="T112" fmla="*/ 0 w 246"/>
                <a:gd name="T113" fmla="*/ 1 h 211"/>
                <a:gd name="T114" fmla="*/ 0 w 246"/>
                <a:gd name="T115" fmla="*/ 1 h 211"/>
                <a:gd name="T116" fmla="*/ 0 w 246"/>
                <a:gd name="T117" fmla="*/ 1 h 211"/>
                <a:gd name="T118" fmla="*/ 0 w 246"/>
                <a:gd name="T119" fmla="*/ 1 h 211"/>
                <a:gd name="T120" fmla="*/ 0 w 246"/>
                <a:gd name="T121" fmla="*/ 1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211">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59" name="Freeform 131">
              <a:extLst>
                <a:ext uri="{FF2B5EF4-FFF2-40B4-BE49-F238E27FC236}">
                  <a16:creationId xmlns:a16="http://schemas.microsoft.com/office/drawing/2014/main" id="{BE351027-A1EB-894A-9E56-6DC4C0E523CE}"/>
                </a:ext>
              </a:extLst>
            </p:cNvPr>
            <p:cNvSpPr>
              <a:spLocks/>
            </p:cNvSpPr>
            <p:nvPr/>
          </p:nvSpPr>
          <p:spPr bwMode="auto">
            <a:xfrm>
              <a:off x="4989" y="303"/>
              <a:ext cx="53" cy="82"/>
            </a:xfrm>
            <a:custGeom>
              <a:avLst/>
              <a:gdLst>
                <a:gd name="T0" fmla="*/ 0 w 158"/>
                <a:gd name="T1" fmla="*/ 1 h 164"/>
                <a:gd name="T2" fmla="*/ 0 w 158"/>
                <a:gd name="T3" fmla="*/ 2 h 164"/>
                <a:gd name="T4" fmla="*/ 0 w 158"/>
                <a:gd name="T5" fmla="*/ 2 h 164"/>
                <a:gd name="T6" fmla="*/ 0 w 158"/>
                <a:gd name="T7" fmla="*/ 2 h 164"/>
                <a:gd name="T8" fmla="*/ 0 w 158"/>
                <a:gd name="T9" fmla="*/ 2 h 164"/>
                <a:gd name="T10" fmla="*/ 0 w 158"/>
                <a:gd name="T11" fmla="*/ 2 h 164"/>
                <a:gd name="T12" fmla="*/ 0 w 158"/>
                <a:gd name="T13" fmla="*/ 3 h 164"/>
                <a:gd name="T14" fmla="*/ 0 w 158"/>
                <a:gd name="T15" fmla="*/ 3 h 164"/>
                <a:gd name="T16" fmla="*/ 0 w 158"/>
                <a:gd name="T17" fmla="*/ 3 h 164"/>
                <a:gd name="T18" fmla="*/ 0 w 158"/>
                <a:gd name="T19" fmla="*/ 3 h 164"/>
                <a:gd name="T20" fmla="*/ 0 w 158"/>
                <a:gd name="T21" fmla="*/ 3 h 164"/>
                <a:gd name="T22" fmla="*/ 0 w 158"/>
                <a:gd name="T23" fmla="*/ 3 h 164"/>
                <a:gd name="T24" fmla="*/ 0 w 158"/>
                <a:gd name="T25" fmla="*/ 3 h 164"/>
                <a:gd name="T26" fmla="*/ 0 w 158"/>
                <a:gd name="T27" fmla="*/ 3 h 164"/>
                <a:gd name="T28" fmla="*/ 0 w 158"/>
                <a:gd name="T29" fmla="*/ 3 h 164"/>
                <a:gd name="T30" fmla="*/ 0 w 158"/>
                <a:gd name="T31" fmla="*/ 3 h 164"/>
                <a:gd name="T32" fmla="*/ 0 w 158"/>
                <a:gd name="T33" fmla="*/ 3 h 164"/>
                <a:gd name="T34" fmla="*/ 0 w 158"/>
                <a:gd name="T35" fmla="*/ 3 h 164"/>
                <a:gd name="T36" fmla="*/ 0 w 158"/>
                <a:gd name="T37" fmla="*/ 3 h 164"/>
                <a:gd name="T38" fmla="*/ 0 w 158"/>
                <a:gd name="T39" fmla="*/ 3 h 164"/>
                <a:gd name="T40" fmla="*/ 0 w 158"/>
                <a:gd name="T41" fmla="*/ 2 h 164"/>
                <a:gd name="T42" fmla="*/ 0 w 158"/>
                <a:gd name="T43" fmla="*/ 2 h 164"/>
                <a:gd name="T44" fmla="*/ 0 w 158"/>
                <a:gd name="T45" fmla="*/ 2 h 164"/>
                <a:gd name="T46" fmla="*/ 0 w 158"/>
                <a:gd name="T47" fmla="*/ 2 h 164"/>
                <a:gd name="T48" fmla="*/ 0 w 158"/>
                <a:gd name="T49" fmla="*/ 1 h 164"/>
                <a:gd name="T50" fmla="*/ 0 w 158"/>
                <a:gd name="T51" fmla="*/ 1 h 164"/>
                <a:gd name="T52" fmla="*/ 0 w 158"/>
                <a:gd name="T53" fmla="*/ 1 h 164"/>
                <a:gd name="T54" fmla="*/ 0 w 158"/>
                <a:gd name="T55" fmla="*/ 1 h 164"/>
                <a:gd name="T56" fmla="*/ 0 w 158"/>
                <a:gd name="T57" fmla="*/ 1 h 164"/>
                <a:gd name="T58" fmla="*/ 0 w 158"/>
                <a:gd name="T59" fmla="*/ 1 h 164"/>
                <a:gd name="T60" fmla="*/ 0 w 158"/>
                <a:gd name="T61" fmla="*/ 0 h 164"/>
                <a:gd name="T62" fmla="*/ 0 w 158"/>
                <a:gd name="T63" fmla="*/ 1 h 164"/>
                <a:gd name="T64" fmla="*/ 0 w 158"/>
                <a:gd name="T65" fmla="*/ 1 h 164"/>
                <a:gd name="T66" fmla="*/ 0 w 158"/>
                <a:gd name="T67" fmla="*/ 1 h 164"/>
                <a:gd name="T68" fmla="*/ 0 w 158"/>
                <a:gd name="T69" fmla="*/ 1 h 164"/>
                <a:gd name="T70" fmla="*/ 0 w 158"/>
                <a:gd name="T71" fmla="*/ 1 h 164"/>
                <a:gd name="T72" fmla="*/ 0 w 158"/>
                <a:gd name="T73" fmla="*/ 1 h 164"/>
                <a:gd name="T74" fmla="*/ 0 w 158"/>
                <a:gd name="T75" fmla="*/ 1 h 164"/>
                <a:gd name="T76" fmla="*/ 0 w 158"/>
                <a:gd name="T77" fmla="*/ 1 h 164"/>
                <a:gd name="T78" fmla="*/ 0 w 158"/>
                <a:gd name="T79" fmla="*/ 1 h 164"/>
                <a:gd name="T80" fmla="*/ 0 w 158"/>
                <a:gd name="T81" fmla="*/ 1 h 1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58" h="164">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60" name="Freeform 132">
              <a:extLst>
                <a:ext uri="{FF2B5EF4-FFF2-40B4-BE49-F238E27FC236}">
                  <a16:creationId xmlns:a16="http://schemas.microsoft.com/office/drawing/2014/main" id="{F8644A5A-017F-394F-8B35-EE84D2563CF6}"/>
                </a:ext>
              </a:extLst>
            </p:cNvPr>
            <p:cNvSpPr>
              <a:spLocks/>
            </p:cNvSpPr>
            <p:nvPr/>
          </p:nvSpPr>
          <p:spPr bwMode="auto">
            <a:xfrm>
              <a:off x="4796" y="285"/>
              <a:ext cx="134" cy="170"/>
            </a:xfrm>
            <a:custGeom>
              <a:avLst/>
              <a:gdLst>
                <a:gd name="T0" fmla="*/ 0 w 400"/>
                <a:gd name="T1" fmla="*/ 1 h 340"/>
                <a:gd name="T2" fmla="*/ 0 w 400"/>
                <a:gd name="T3" fmla="*/ 2 h 340"/>
                <a:gd name="T4" fmla="*/ 0 w 400"/>
                <a:gd name="T5" fmla="*/ 3 h 340"/>
                <a:gd name="T6" fmla="*/ 0 w 400"/>
                <a:gd name="T7" fmla="*/ 4 h 340"/>
                <a:gd name="T8" fmla="*/ 0 w 400"/>
                <a:gd name="T9" fmla="*/ 4 h 340"/>
                <a:gd name="T10" fmla="*/ 0 w 400"/>
                <a:gd name="T11" fmla="*/ 4 h 340"/>
                <a:gd name="T12" fmla="*/ 0 w 400"/>
                <a:gd name="T13" fmla="*/ 5 h 340"/>
                <a:gd name="T14" fmla="*/ 0 w 400"/>
                <a:gd name="T15" fmla="*/ 5 h 340"/>
                <a:gd name="T16" fmla="*/ 0 w 400"/>
                <a:gd name="T17" fmla="*/ 5 h 340"/>
                <a:gd name="T18" fmla="*/ 0 w 400"/>
                <a:gd name="T19" fmla="*/ 5 h 340"/>
                <a:gd name="T20" fmla="*/ 0 w 400"/>
                <a:gd name="T21" fmla="*/ 5 h 340"/>
                <a:gd name="T22" fmla="*/ 0 w 400"/>
                <a:gd name="T23" fmla="*/ 6 h 340"/>
                <a:gd name="T24" fmla="*/ 0 w 400"/>
                <a:gd name="T25" fmla="*/ 6 h 340"/>
                <a:gd name="T26" fmla="*/ 0 w 400"/>
                <a:gd name="T27" fmla="*/ 6 h 340"/>
                <a:gd name="T28" fmla="*/ 0 w 400"/>
                <a:gd name="T29" fmla="*/ 6 h 340"/>
                <a:gd name="T30" fmla="*/ 0 w 400"/>
                <a:gd name="T31" fmla="*/ 6 h 340"/>
                <a:gd name="T32" fmla="*/ 1 w 400"/>
                <a:gd name="T33" fmla="*/ 6 h 340"/>
                <a:gd name="T34" fmla="*/ 1 w 400"/>
                <a:gd name="T35" fmla="*/ 6 h 340"/>
                <a:gd name="T36" fmla="*/ 1 w 400"/>
                <a:gd name="T37" fmla="*/ 6 h 340"/>
                <a:gd name="T38" fmla="*/ 1 w 400"/>
                <a:gd name="T39" fmla="*/ 5 h 340"/>
                <a:gd name="T40" fmla="*/ 1 w 400"/>
                <a:gd name="T41" fmla="*/ 5 h 340"/>
                <a:gd name="T42" fmla="*/ 0 w 400"/>
                <a:gd name="T43" fmla="*/ 5 h 340"/>
                <a:gd name="T44" fmla="*/ 0 w 400"/>
                <a:gd name="T45" fmla="*/ 5 h 340"/>
                <a:gd name="T46" fmla="*/ 0 w 400"/>
                <a:gd name="T47" fmla="*/ 5 h 340"/>
                <a:gd name="T48" fmla="*/ 0 w 400"/>
                <a:gd name="T49" fmla="*/ 5 h 340"/>
                <a:gd name="T50" fmla="*/ 0 w 400"/>
                <a:gd name="T51" fmla="*/ 5 h 340"/>
                <a:gd name="T52" fmla="*/ 0 w 400"/>
                <a:gd name="T53" fmla="*/ 5 h 340"/>
                <a:gd name="T54" fmla="*/ 0 w 400"/>
                <a:gd name="T55" fmla="*/ 5 h 340"/>
                <a:gd name="T56" fmla="*/ 0 w 400"/>
                <a:gd name="T57" fmla="*/ 5 h 340"/>
                <a:gd name="T58" fmla="*/ 0 w 400"/>
                <a:gd name="T59" fmla="*/ 4 h 340"/>
                <a:gd name="T60" fmla="*/ 0 w 400"/>
                <a:gd name="T61" fmla="*/ 4 h 340"/>
                <a:gd name="T62" fmla="*/ 0 w 400"/>
                <a:gd name="T63" fmla="*/ 3 h 340"/>
                <a:gd name="T64" fmla="*/ 0 w 400"/>
                <a:gd name="T65" fmla="*/ 3 h 340"/>
                <a:gd name="T66" fmla="*/ 0 w 400"/>
                <a:gd name="T67" fmla="*/ 2 h 340"/>
                <a:gd name="T68" fmla="*/ 0 w 400"/>
                <a:gd name="T69" fmla="*/ 2 h 340"/>
                <a:gd name="T70" fmla="*/ 0 w 400"/>
                <a:gd name="T71" fmla="*/ 2 h 340"/>
                <a:gd name="T72" fmla="*/ 0 w 400"/>
                <a:gd name="T73" fmla="*/ 1 h 340"/>
                <a:gd name="T74" fmla="*/ 0 w 400"/>
                <a:gd name="T75" fmla="*/ 1 h 340"/>
                <a:gd name="T76" fmla="*/ 0 w 400"/>
                <a:gd name="T77" fmla="*/ 1 h 340"/>
                <a:gd name="T78" fmla="*/ 0 w 400"/>
                <a:gd name="T79" fmla="*/ 1 h 340"/>
                <a:gd name="T80" fmla="*/ 0 w 400"/>
                <a:gd name="T81" fmla="*/ 0 h 340"/>
                <a:gd name="T82" fmla="*/ 0 w 400"/>
                <a:gd name="T83" fmla="*/ 1 h 340"/>
                <a:gd name="T84" fmla="*/ 0 w 400"/>
                <a:gd name="T85" fmla="*/ 1 h 340"/>
                <a:gd name="T86" fmla="*/ 0 w 400"/>
                <a:gd name="T87" fmla="*/ 1 h 3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00" h="34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61" name="Freeform 133">
              <a:extLst>
                <a:ext uri="{FF2B5EF4-FFF2-40B4-BE49-F238E27FC236}">
                  <a16:creationId xmlns:a16="http://schemas.microsoft.com/office/drawing/2014/main" id="{C6EC1324-7077-4440-B83C-C489FCCD35F1}"/>
                </a:ext>
              </a:extLst>
            </p:cNvPr>
            <p:cNvSpPr>
              <a:spLocks/>
            </p:cNvSpPr>
            <p:nvPr/>
          </p:nvSpPr>
          <p:spPr bwMode="auto">
            <a:xfrm>
              <a:off x="4984" y="279"/>
              <a:ext cx="117" cy="114"/>
            </a:xfrm>
            <a:custGeom>
              <a:avLst/>
              <a:gdLst>
                <a:gd name="T0" fmla="*/ 0 w 349"/>
                <a:gd name="T1" fmla="*/ 2 h 227"/>
                <a:gd name="T2" fmla="*/ 0 w 349"/>
                <a:gd name="T3" fmla="*/ 2 h 227"/>
                <a:gd name="T4" fmla="*/ 0 w 349"/>
                <a:gd name="T5" fmla="*/ 2 h 227"/>
                <a:gd name="T6" fmla="*/ 0 w 349"/>
                <a:gd name="T7" fmla="*/ 2 h 227"/>
                <a:gd name="T8" fmla="*/ 0 w 349"/>
                <a:gd name="T9" fmla="*/ 3 h 227"/>
                <a:gd name="T10" fmla="*/ 0 w 349"/>
                <a:gd name="T11" fmla="*/ 3 h 227"/>
                <a:gd name="T12" fmla="*/ 0 w 349"/>
                <a:gd name="T13" fmla="*/ 3 h 227"/>
                <a:gd name="T14" fmla="*/ 0 w 349"/>
                <a:gd name="T15" fmla="*/ 3 h 227"/>
                <a:gd name="T16" fmla="*/ 0 w 349"/>
                <a:gd name="T17" fmla="*/ 3 h 227"/>
                <a:gd name="T18" fmla="*/ 0 w 349"/>
                <a:gd name="T19" fmla="*/ 3 h 227"/>
                <a:gd name="T20" fmla="*/ 0 w 349"/>
                <a:gd name="T21" fmla="*/ 4 h 227"/>
                <a:gd name="T22" fmla="*/ 0 w 349"/>
                <a:gd name="T23" fmla="*/ 4 h 227"/>
                <a:gd name="T24" fmla="*/ 0 w 349"/>
                <a:gd name="T25" fmla="*/ 4 h 227"/>
                <a:gd name="T26" fmla="*/ 0 w 349"/>
                <a:gd name="T27" fmla="*/ 4 h 227"/>
                <a:gd name="T28" fmla="*/ 0 w 349"/>
                <a:gd name="T29" fmla="*/ 4 h 227"/>
                <a:gd name="T30" fmla="*/ 0 w 349"/>
                <a:gd name="T31" fmla="*/ 4 h 227"/>
                <a:gd name="T32" fmla="*/ 0 w 349"/>
                <a:gd name="T33" fmla="*/ 4 h 227"/>
                <a:gd name="T34" fmla="*/ 0 w 349"/>
                <a:gd name="T35" fmla="*/ 4 h 227"/>
                <a:gd name="T36" fmla="*/ 0 w 349"/>
                <a:gd name="T37" fmla="*/ 4 h 227"/>
                <a:gd name="T38" fmla="*/ 0 w 349"/>
                <a:gd name="T39" fmla="*/ 4 h 227"/>
                <a:gd name="T40" fmla="*/ 0 w 349"/>
                <a:gd name="T41" fmla="*/ 4 h 227"/>
                <a:gd name="T42" fmla="*/ 0 w 349"/>
                <a:gd name="T43" fmla="*/ 4 h 227"/>
                <a:gd name="T44" fmla="*/ 0 w 349"/>
                <a:gd name="T45" fmla="*/ 4 h 227"/>
                <a:gd name="T46" fmla="*/ 0 w 349"/>
                <a:gd name="T47" fmla="*/ 3 h 227"/>
                <a:gd name="T48" fmla="*/ 0 w 349"/>
                <a:gd name="T49" fmla="*/ 3 h 227"/>
                <a:gd name="T50" fmla="*/ 0 w 349"/>
                <a:gd name="T51" fmla="*/ 2 h 227"/>
                <a:gd name="T52" fmla="*/ 0 w 349"/>
                <a:gd name="T53" fmla="*/ 2 h 227"/>
                <a:gd name="T54" fmla="*/ 0 w 349"/>
                <a:gd name="T55" fmla="*/ 2 h 227"/>
                <a:gd name="T56" fmla="*/ 0 w 349"/>
                <a:gd name="T57" fmla="*/ 1 h 227"/>
                <a:gd name="T58" fmla="*/ 0 w 349"/>
                <a:gd name="T59" fmla="*/ 1 h 227"/>
                <a:gd name="T60" fmla="*/ 0 w 349"/>
                <a:gd name="T61" fmla="*/ 1 h 227"/>
                <a:gd name="T62" fmla="*/ 0 w 349"/>
                <a:gd name="T63" fmla="*/ 1 h 227"/>
                <a:gd name="T64" fmla="*/ 0 w 349"/>
                <a:gd name="T65" fmla="*/ 1 h 227"/>
                <a:gd name="T66" fmla="*/ 0 w 349"/>
                <a:gd name="T67" fmla="*/ 1 h 227"/>
                <a:gd name="T68" fmla="*/ 0 w 349"/>
                <a:gd name="T69" fmla="*/ 1 h 227"/>
                <a:gd name="T70" fmla="*/ 0 w 349"/>
                <a:gd name="T71" fmla="*/ 1 h 227"/>
                <a:gd name="T72" fmla="*/ 0 w 349"/>
                <a:gd name="T73" fmla="*/ 1 h 227"/>
                <a:gd name="T74" fmla="*/ 0 w 349"/>
                <a:gd name="T75" fmla="*/ 1 h 227"/>
                <a:gd name="T76" fmla="*/ 0 w 349"/>
                <a:gd name="T77" fmla="*/ 1 h 227"/>
                <a:gd name="T78" fmla="*/ 0 w 349"/>
                <a:gd name="T79" fmla="*/ 0 h 227"/>
                <a:gd name="T80" fmla="*/ 0 w 349"/>
                <a:gd name="T81" fmla="*/ 0 h 227"/>
                <a:gd name="T82" fmla="*/ 0 w 349"/>
                <a:gd name="T83" fmla="*/ 0 h 227"/>
                <a:gd name="T84" fmla="*/ 0 w 349"/>
                <a:gd name="T85" fmla="*/ 1 h 227"/>
                <a:gd name="T86" fmla="*/ 0 w 349"/>
                <a:gd name="T87" fmla="*/ 1 h 227"/>
                <a:gd name="T88" fmla="*/ 0 w 349"/>
                <a:gd name="T89" fmla="*/ 1 h 227"/>
                <a:gd name="T90" fmla="*/ 0 w 349"/>
                <a:gd name="T91" fmla="*/ 1 h 227"/>
                <a:gd name="T92" fmla="*/ 0 w 349"/>
                <a:gd name="T93" fmla="*/ 1 h 227"/>
                <a:gd name="T94" fmla="*/ 0 w 349"/>
                <a:gd name="T95" fmla="*/ 1 h 227"/>
                <a:gd name="T96" fmla="*/ 0 w 349"/>
                <a:gd name="T97" fmla="*/ 1 h 227"/>
                <a:gd name="T98" fmla="*/ 0 w 349"/>
                <a:gd name="T99" fmla="*/ 1 h 227"/>
                <a:gd name="T100" fmla="*/ 0 w 349"/>
                <a:gd name="T101" fmla="*/ 1 h 227"/>
                <a:gd name="T102" fmla="*/ 0 w 349"/>
                <a:gd name="T103" fmla="*/ 1 h 227"/>
                <a:gd name="T104" fmla="*/ 0 w 349"/>
                <a:gd name="T105" fmla="*/ 1 h 227"/>
                <a:gd name="T106" fmla="*/ 0 w 349"/>
                <a:gd name="T107" fmla="*/ 1 h 227"/>
                <a:gd name="T108" fmla="*/ 0 w 349"/>
                <a:gd name="T109" fmla="*/ 1 h 227"/>
                <a:gd name="T110" fmla="*/ 0 w 349"/>
                <a:gd name="T111" fmla="*/ 1 h 227"/>
                <a:gd name="T112" fmla="*/ 0 w 349"/>
                <a:gd name="T113" fmla="*/ 1 h 227"/>
                <a:gd name="T114" fmla="*/ 0 w 349"/>
                <a:gd name="T115" fmla="*/ 1 h 227"/>
                <a:gd name="T116" fmla="*/ 0 w 349"/>
                <a:gd name="T117" fmla="*/ 1 h 227"/>
                <a:gd name="T118" fmla="*/ 0 w 349"/>
                <a:gd name="T119" fmla="*/ 1 h 227"/>
                <a:gd name="T120" fmla="*/ 0 w 349"/>
                <a:gd name="T121" fmla="*/ 2 h 2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9" h="227">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86" name="Freeform 134">
              <a:extLst>
                <a:ext uri="{FF2B5EF4-FFF2-40B4-BE49-F238E27FC236}">
                  <a16:creationId xmlns:a16="http://schemas.microsoft.com/office/drawing/2014/main" id="{EC8CAC83-2A4D-AF47-9DDF-A50A222CC53D}"/>
                </a:ext>
              </a:extLst>
            </p:cNvPr>
            <p:cNvSpPr>
              <a:spLocks/>
            </p:cNvSpPr>
            <p:nvPr/>
          </p:nvSpPr>
          <p:spPr bwMode="auto">
            <a:xfrm>
              <a:off x="4750" y="340"/>
              <a:ext cx="48" cy="107"/>
            </a:xfrm>
            <a:custGeom>
              <a:avLst/>
              <a:gdLst>
                <a:gd name="T0" fmla="*/ 0 w 143"/>
                <a:gd name="T1" fmla="*/ 2 h 212"/>
                <a:gd name="T2" fmla="*/ 0 w 143"/>
                <a:gd name="T3" fmla="*/ 3 h 212"/>
                <a:gd name="T4" fmla="*/ 0 w 143"/>
                <a:gd name="T5" fmla="*/ 3 h 212"/>
                <a:gd name="T6" fmla="*/ 0 w 143"/>
                <a:gd name="T7" fmla="*/ 3 h 212"/>
                <a:gd name="T8" fmla="*/ 0 w 143"/>
                <a:gd name="T9" fmla="*/ 3 h 212"/>
                <a:gd name="T10" fmla="*/ 0 w 143"/>
                <a:gd name="T11" fmla="*/ 3 h 212"/>
                <a:gd name="T12" fmla="*/ 0 w 143"/>
                <a:gd name="T13" fmla="*/ 4 h 212"/>
                <a:gd name="T14" fmla="*/ 0 w 143"/>
                <a:gd name="T15" fmla="*/ 4 h 212"/>
                <a:gd name="T16" fmla="*/ 0 w 143"/>
                <a:gd name="T17" fmla="*/ 4 h 212"/>
                <a:gd name="T18" fmla="*/ 0 w 143"/>
                <a:gd name="T19" fmla="*/ 4 h 212"/>
                <a:gd name="T20" fmla="*/ 0 w 143"/>
                <a:gd name="T21" fmla="*/ 4 h 212"/>
                <a:gd name="T22" fmla="*/ 0 w 143"/>
                <a:gd name="T23" fmla="*/ 4 h 212"/>
                <a:gd name="T24" fmla="*/ 0 w 143"/>
                <a:gd name="T25" fmla="*/ 4 h 212"/>
                <a:gd name="T26" fmla="*/ 0 w 143"/>
                <a:gd name="T27" fmla="*/ 4 h 212"/>
                <a:gd name="T28" fmla="*/ 0 w 143"/>
                <a:gd name="T29" fmla="*/ 4 h 212"/>
                <a:gd name="T30" fmla="*/ 0 w 143"/>
                <a:gd name="T31" fmla="*/ 3 h 212"/>
                <a:gd name="T32" fmla="*/ 0 w 143"/>
                <a:gd name="T33" fmla="*/ 3 h 212"/>
                <a:gd name="T34" fmla="*/ 0 w 143"/>
                <a:gd name="T35" fmla="*/ 3 h 212"/>
                <a:gd name="T36" fmla="*/ 0 w 143"/>
                <a:gd name="T37" fmla="*/ 3 h 212"/>
                <a:gd name="T38" fmla="*/ 0 w 143"/>
                <a:gd name="T39" fmla="*/ 3 h 212"/>
                <a:gd name="T40" fmla="*/ 0 w 143"/>
                <a:gd name="T41" fmla="*/ 3 h 212"/>
                <a:gd name="T42" fmla="*/ 0 w 143"/>
                <a:gd name="T43" fmla="*/ 3 h 212"/>
                <a:gd name="T44" fmla="*/ 0 w 143"/>
                <a:gd name="T45" fmla="*/ 2 h 212"/>
                <a:gd name="T46" fmla="*/ 0 w 143"/>
                <a:gd name="T47" fmla="*/ 2 h 212"/>
                <a:gd name="T48" fmla="*/ 0 w 143"/>
                <a:gd name="T49" fmla="*/ 2 h 212"/>
                <a:gd name="T50" fmla="*/ 0 w 143"/>
                <a:gd name="T51" fmla="*/ 2 h 212"/>
                <a:gd name="T52" fmla="*/ 0 w 143"/>
                <a:gd name="T53" fmla="*/ 1 h 212"/>
                <a:gd name="T54" fmla="*/ 0 w 143"/>
                <a:gd name="T55" fmla="*/ 1 h 212"/>
                <a:gd name="T56" fmla="*/ 0 w 143"/>
                <a:gd name="T57" fmla="*/ 1 h 212"/>
                <a:gd name="T58" fmla="*/ 0 w 143"/>
                <a:gd name="T59" fmla="*/ 1 h 212"/>
                <a:gd name="T60" fmla="*/ 0 w 143"/>
                <a:gd name="T61" fmla="*/ 1 h 212"/>
                <a:gd name="T62" fmla="*/ 0 w 143"/>
                <a:gd name="T63" fmla="*/ 1 h 212"/>
                <a:gd name="T64" fmla="*/ 0 w 143"/>
                <a:gd name="T65" fmla="*/ 0 h 212"/>
                <a:gd name="T66" fmla="*/ 0 w 143"/>
                <a:gd name="T67" fmla="*/ 1 h 212"/>
                <a:gd name="T68" fmla="*/ 0 w 143"/>
                <a:gd name="T69" fmla="*/ 1 h 212"/>
                <a:gd name="T70" fmla="*/ 0 w 143"/>
                <a:gd name="T71" fmla="*/ 1 h 212"/>
                <a:gd name="T72" fmla="*/ 0 w 143"/>
                <a:gd name="T73" fmla="*/ 1 h 212"/>
                <a:gd name="T74" fmla="*/ 0 w 143"/>
                <a:gd name="T75" fmla="*/ 1 h 212"/>
                <a:gd name="T76" fmla="*/ 0 w 143"/>
                <a:gd name="T77" fmla="*/ 2 h 212"/>
                <a:gd name="T78" fmla="*/ 0 w 143"/>
                <a:gd name="T79" fmla="*/ 2 h 212"/>
                <a:gd name="T80" fmla="*/ 0 w 143"/>
                <a:gd name="T81" fmla="*/ 2 h 2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3" h="212">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sp>
          <p:nvSpPr>
            <p:cNvPr id="287" name="Freeform 135">
              <a:extLst>
                <a:ext uri="{FF2B5EF4-FFF2-40B4-BE49-F238E27FC236}">
                  <a16:creationId xmlns:a16="http://schemas.microsoft.com/office/drawing/2014/main" id="{06031132-C2BD-B24C-B4C1-99B2F3F2E7E3}"/>
                </a:ext>
              </a:extLst>
            </p:cNvPr>
            <p:cNvSpPr>
              <a:spLocks/>
            </p:cNvSpPr>
            <p:nvPr/>
          </p:nvSpPr>
          <p:spPr bwMode="auto">
            <a:xfrm>
              <a:off x="5081" y="272"/>
              <a:ext cx="101" cy="139"/>
            </a:xfrm>
            <a:custGeom>
              <a:avLst/>
              <a:gdLst>
                <a:gd name="T0" fmla="*/ 0 w 304"/>
                <a:gd name="T1" fmla="*/ 2 h 278"/>
                <a:gd name="T2" fmla="*/ 0 w 304"/>
                <a:gd name="T3" fmla="*/ 3 h 278"/>
                <a:gd name="T4" fmla="*/ 0 w 304"/>
                <a:gd name="T5" fmla="*/ 3 h 278"/>
                <a:gd name="T6" fmla="*/ 0 w 304"/>
                <a:gd name="T7" fmla="*/ 3 h 278"/>
                <a:gd name="T8" fmla="*/ 0 w 304"/>
                <a:gd name="T9" fmla="*/ 3 h 278"/>
                <a:gd name="T10" fmla="*/ 0 w 304"/>
                <a:gd name="T11" fmla="*/ 4 h 278"/>
                <a:gd name="T12" fmla="*/ 0 w 304"/>
                <a:gd name="T13" fmla="*/ 4 h 278"/>
                <a:gd name="T14" fmla="*/ 0 w 304"/>
                <a:gd name="T15" fmla="*/ 4 h 278"/>
                <a:gd name="T16" fmla="*/ 0 w 304"/>
                <a:gd name="T17" fmla="*/ 4 h 278"/>
                <a:gd name="T18" fmla="*/ 0 w 304"/>
                <a:gd name="T19" fmla="*/ 5 h 278"/>
                <a:gd name="T20" fmla="*/ 0 w 304"/>
                <a:gd name="T21" fmla="*/ 5 h 278"/>
                <a:gd name="T22" fmla="*/ 0 w 304"/>
                <a:gd name="T23" fmla="*/ 5 h 278"/>
                <a:gd name="T24" fmla="*/ 0 w 304"/>
                <a:gd name="T25" fmla="*/ 5 h 278"/>
                <a:gd name="T26" fmla="*/ 0 w 304"/>
                <a:gd name="T27" fmla="*/ 5 h 278"/>
                <a:gd name="T28" fmla="*/ 0 w 304"/>
                <a:gd name="T29" fmla="*/ 5 h 278"/>
                <a:gd name="T30" fmla="*/ 0 w 304"/>
                <a:gd name="T31" fmla="*/ 4 h 278"/>
                <a:gd name="T32" fmla="*/ 0 w 304"/>
                <a:gd name="T33" fmla="*/ 4 h 278"/>
                <a:gd name="T34" fmla="*/ 0 w 304"/>
                <a:gd name="T35" fmla="*/ 4 h 278"/>
                <a:gd name="T36" fmla="*/ 0 w 304"/>
                <a:gd name="T37" fmla="*/ 3 h 278"/>
                <a:gd name="T38" fmla="*/ 0 w 304"/>
                <a:gd name="T39" fmla="*/ 3 h 278"/>
                <a:gd name="T40" fmla="*/ 0 w 304"/>
                <a:gd name="T41" fmla="*/ 2 h 278"/>
                <a:gd name="T42" fmla="*/ 0 w 304"/>
                <a:gd name="T43" fmla="*/ 2 h 278"/>
                <a:gd name="T44" fmla="*/ 0 w 304"/>
                <a:gd name="T45" fmla="*/ 2 h 278"/>
                <a:gd name="T46" fmla="*/ 0 w 304"/>
                <a:gd name="T47" fmla="*/ 1 h 278"/>
                <a:gd name="T48" fmla="*/ 0 w 304"/>
                <a:gd name="T49" fmla="*/ 1 h 278"/>
                <a:gd name="T50" fmla="*/ 0 w 304"/>
                <a:gd name="T51" fmla="*/ 1 h 278"/>
                <a:gd name="T52" fmla="*/ 0 w 304"/>
                <a:gd name="T53" fmla="*/ 1 h 278"/>
                <a:gd name="T54" fmla="*/ 0 w 304"/>
                <a:gd name="T55" fmla="*/ 1 h 278"/>
                <a:gd name="T56" fmla="*/ 0 w 304"/>
                <a:gd name="T57" fmla="*/ 1 h 278"/>
                <a:gd name="T58" fmla="*/ 0 w 304"/>
                <a:gd name="T59" fmla="*/ 0 h 278"/>
                <a:gd name="T60" fmla="*/ 0 w 304"/>
                <a:gd name="T61" fmla="*/ 1 h 278"/>
                <a:gd name="T62" fmla="*/ 0 w 304"/>
                <a:gd name="T63" fmla="*/ 1 h 278"/>
                <a:gd name="T64" fmla="*/ 0 w 304"/>
                <a:gd name="T65" fmla="*/ 1 h 278"/>
                <a:gd name="T66" fmla="*/ 0 w 304"/>
                <a:gd name="T67" fmla="*/ 1 h 278"/>
                <a:gd name="T68" fmla="*/ 0 w 304"/>
                <a:gd name="T69" fmla="*/ 1 h 278"/>
                <a:gd name="T70" fmla="*/ 0 w 304"/>
                <a:gd name="T71" fmla="*/ 1 h 278"/>
                <a:gd name="T72" fmla="*/ 0 w 304"/>
                <a:gd name="T73" fmla="*/ 2 h 278"/>
                <a:gd name="T74" fmla="*/ 0 w 304"/>
                <a:gd name="T75" fmla="*/ 2 h 2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04" h="278">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800" dirty="0"/>
            </a:p>
          </p:txBody>
        </p:sp>
      </p:grpSp>
      <p:sp>
        <p:nvSpPr>
          <p:cNvPr id="288" name="Rectangle 66">
            <a:extLst>
              <a:ext uri="{FF2B5EF4-FFF2-40B4-BE49-F238E27FC236}">
                <a16:creationId xmlns:a16="http://schemas.microsoft.com/office/drawing/2014/main" id="{FBD709F5-577B-5D47-8CCC-53923E118B69}"/>
              </a:ext>
            </a:extLst>
          </p:cNvPr>
          <p:cNvSpPr>
            <a:spLocks noChangeArrowheads="1"/>
          </p:cNvSpPr>
          <p:nvPr/>
        </p:nvSpPr>
        <p:spPr bwMode="auto">
          <a:xfrm>
            <a:off x="4679496" y="1667896"/>
            <a:ext cx="4226379" cy="1934766"/>
          </a:xfrm>
          <a:prstGeom prst="rect">
            <a:avLst/>
          </a:prstGeom>
          <a:noFill/>
          <a:ln>
            <a:noFill/>
          </a:ln>
          <a:effectLst/>
          <a:extLst>
            <a:ext uri="{909E8E84-426E-40dd-AFC4-6F175D3DCCD1}">
              <a14:hiddenFill xmlns="" xmlns:a14="http://schemas.microsoft.com/office/drawing/2010/main">
                <a:solidFill>
                  <a:srgbClr val="FF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a:lnSpc>
                <a:spcPct val="90000"/>
              </a:lnSpc>
              <a:spcBef>
                <a:spcPct val="20000"/>
              </a:spcBef>
              <a:buClr>
                <a:srgbClr val="000099"/>
              </a:buClr>
              <a:buSzPct val="75000"/>
              <a:defRPr/>
            </a:pPr>
            <a:r>
              <a:rPr lang="en-US" sz="1500" dirty="0"/>
              <a:t> </a:t>
            </a:r>
            <a:r>
              <a:rPr lang="en-US" sz="2100" dirty="0"/>
              <a:t>wireless link</a:t>
            </a:r>
          </a:p>
          <a:p>
            <a:pPr marL="178594" indent="-178594">
              <a:lnSpc>
                <a:spcPct val="90000"/>
              </a:lnSpc>
              <a:spcBef>
                <a:spcPct val="20000"/>
              </a:spcBef>
              <a:buClr>
                <a:srgbClr val="0000A8"/>
              </a:buClr>
              <a:buSzPct val="100000"/>
              <a:buFont typeface="Wingdings" charset="2"/>
              <a:buChar char="§"/>
              <a:defRPr/>
            </a:pPr>
            <a:r>
              <a:rPr lang="en-US" sz="1800" dirty="0"/>
              <a:t>typically used to connect mobile(s) to base station, also used as backbone link </a:t>
            </a:r>
          </a:p>
          <a:p>
            <a:pPr marL="178594" indent="-178594">
              <a:lnSpc>
                <a:spcPct val="90000"/>
              </a:lnSpc>
              <a:spcBef>
                <a:spcPct val="20000"/>
              </a:spcBef>
              <a:buClr>
                <a:srgbClr val="0000A8"/>
              </a:buClr>
              <a:buSzPct val="100000"/>
              <a:buFont typeface="Wingdings" charset="2"/>
              <a:buChar char="§"/>
              <a:defRPr/>
            </a:pPr>
            <a:r>
              <a:rPr lang="en-US" sz="1800" dirty="0"/>
              <a:t>multiple access protocol coordinates link access </a:t>
            </a:r>
          </a:p>
          <a:p>
            <a:pPr marL="178594" indent="-178594">
              <a:lnSpc>
                <a:spcPct val="90000"/>
              </a:lnSpc>
              <a:spcBef>
                <a:spcPct val="20000"/>
              </a:spcBef>
              <a:buClr>
                <a:srgbClr val="0000A8"/>
              </a:buClr>
              <a:buSzPct val="100000"/>
              <a:buFont typeface="Wingdings" charset="2"/>
              <a:buChar char="§"/>
              <a:defRPr/>
            </a:pPr>
            <a:r>
              <a:rPr lang="en-US" sz="1800" dirty="0"/>
              <a:t>various transmission rates and distances, frequency bands</a:t>
            </a:r>
            <a:endParaRPr lang="en-US" sz="1500" dirty="0"/>
          </a:p>
        </p:txBody>
      </p:sp>
      <p:sp>
        <p:nvSpPr>
          <p:cNvPr id="289" name="Line 75">
            <a:extLst>
              <a:ext uri="{FF2B5EF4-FFF2-40B4-BE49-F238E27FC236}">
                <a16:creationId xmlns:a16="http://schemas.microsoft.com/office/drawing/2014/main" id="{E03537F9-DF3E-6243-BDEE-EB2475A342CA}"/>
              </a:ext>
            </a:extLst>
          </p:cNvPr>
          <p:cNvSpPr>
            <a:spLocks noChangeShapeType="1"/>
          </p:cNvSpPr>
          <p:nvPr/>
        </p:nvSpPr>
        <p:spPr bwMode="auto">
          <a:xfrm flipH="1">
            <a:off x="1581149" y="3781320"/>
            <a:ext cx="3410370" cy="581131"/>
          </a:xfrm>
          <a:prstGeom prst="line">
            <a:avLst/>
          </a:prstGeom>
          <a:noFill/>
          <a:ln w="9525">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sz="1500" dirty="0"/>
          </a:p>
        </p:txBody>
      </p:sp>
      <p:sp>
        <p:nvSpPr>
          <p:cNvPr id="258" name="Slide Number Placeholder 3">
            <a:extLst>
              <a:ext uri="{FF2B5EF4-FFF2-40B4-BE49-F238E27FC236}">
                <a16:creationId xmlns:a16="http://schemas.microsoft.com/office/drawing/2014/main" id="{29E95944-08C3-7D4B-865E-6BEA4ACCDD12}"/>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a:latin typeface="+mn-lt"/>
              </a:rPr>
              <a:t>Book: Kurose and Ross: Wireless and Mobile Networks: 7- </a:t>
            </a:r>
            <a:fld id="{C4204591-24BD-A542-B9D5-F8D8A88D2FEE}" type="slidenum">
              <a:rPr lang="en-US" sz="1600" b="0" smtClean="0">
                <a:latin typeface="+mn-lt"/>
              </a:rPr>
              <a:pPr/>
              <a:t>35</a:t>
            </a:fld>
            <a:endParaRPr lang="en-US" sz="1600" b="0" dirty="0">
              <a:latin typeface="+mn-lt"/>
            </a:endParaRPr>
          </a:p>
        </p:txBody>
      </p:sp>
    </p:spTree>
    <p:extLst>
      <p:ext uri="{BB962C8B-B14F-4D97-AF65-F5344CB8AC3E}">
        <p14:creationId xmlns:p14="http://schemas.microsoft.com/office/powerpoint/2010/main" val="36649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802.11 LAN architecture</a:t>
            </a:r>
          </a:p>
        </p:txBody>
      </p:sp>
      <p:sp>
        <p:nvSpPr>
          <p:cNvPr id="65" name="Rectangle 4">
            <a:extLst>
              <a:ext uri="{FF2B5EF4-FFF2-40B4-BE49-F238E27FC236}">
                <a16:creationId xmlns:a16="http://schemas.microsoft.com/office/drawing/2014/main" id="{522C7583-5DB7-A04E-B444-4C5E2EAAF1EE}"/>
              </a:ext>
            </a:extLst>
          </p:cNvPr>
          <p:cNvSpPr>
            <a:spLocks noChangeArrowheads="1"/>
          </p:cNvSpPr>
          <p:nvPr/>
        </p:nvSpPr>
        <p:spPr bwMode="auto">
          <a:xfrm>
            <a:off x="4552950" y="2319338"/>
            <a:ext cx="4143375" cy="3255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57175" indent="-257175">
              <a:lnSpc>
                <a:spcPct val="90000"/>
              </a:lnSpc>
              <a:spcBef>
                <a:spcPct val="20000"/>
              </a:spcBef>
              <a:buClr>
                <a:srgbClr val="000099"/>
              </a:buClr>
              <a:buSzPct val="100000"/>
              <a:buFont typeface="Wingdings" charset="2"/>
              <a:buChar char="§"/>
              <a:defRPr/>
            </a:pPr>
            <a:r>
              <a:rPr lang="en-US" sz="2100" dirty="0">
                <a:solidFill>
                  <a:srgbClr val="000000"/>
                </a:solidFill>
                <a:ea typeface="ＭＳ Ｐゴシック" charset="0"/>
              </a:rPr>
              <a:t>wireless host communicates with base station</a:t>
            </a:r>
          </a:p>
          <a:p>
            <a:pPr marL="600075" lvl="1" indent="-257175">
              <a:lnSpc>
                <a:spcPct val="90000"/>
              </a:lnSpc>
              <a:spcBef>
                <a:spcPct val="20000"/>
              </a:spcBef>
              <a:buClr>
                <a:srgbClr val="000099"/>
              </a:buClr>
              <a:buFont typeface="Arial"/>
              <a:buChar char="•"/>
              <a:defRPr/>
            </a:pPr>
            <a:r>
              <a:rPr lang="en-US" sz="2100" dirty="0">
                <a:solidFill>
                  <a:srgbClr val="C00000"/>
                </a:solidFill>
                <a:ea typeface="ＭＳ Ｐゴシック" charset="0"/>
              </a:rPr>
              <a:t>base station = access point (AP</a:t>
            </a:r>
            <a:r>
              <a:rPr lang="en-US" sz="1800" dirty="0">
                <a:solidFill>
                  <a:srgbClr val="C00000"/>
                </a:solidFill>
                <a:ea typeface="ＭＳ Ｐゴシック" charset="0"/>
              </a:rPr>
              <a:t>)</a:t>
            </a:r>
          </a:p>
          <a:p>
            <a:pPr marL="257175" indent="-257175">
              <a:lnSpc>
                <a:spcPct val="90000"/>
              </a:lnSpc>
              <a:spcBef>
                <a:spcPct val="20000"/>
              </a:spcBef>
              <a:buClr>
                <a:srgbClr val="000099"/>
              </a:buClr>
              <a:buSzPct val="100000"/>
              <a:buFont typeface="Wingdings" charset="2"/>
              <a:buChar char="§"/>
              <a:defRPr/>
            </a:pPr>
            <a:r>
              <a:rPr lang="en-US" sz="2100" dirty="0">
                <a:solidFill>
                  <a:srgbClr val="C00000"/>
                </a:solidFill>
                <a:ea typeface="ＭＳ Ｐゴシック" charset="0"/>
              </a:rPr>
              <a:t>Basic Service Set (BSS) </a:t>
            </a:r>
            <a:r>
              <a:rPr lang="en-US" sz="2100" dirty="0">
                <a:solidFill>
                  <a:srgbClr val="000000"/>
                </a:solidFill>
                <a:ea typeface="ＭＳ Ｐゴシック" charset="0"/>
              </a:rPr>
              <a:t>(aka “cell”) in infrastructure mode contains:</a:t>
            </a:r>
          </a:p>
          <a:p>
            <a:pPr marL="521494" lvl="1" indent="-178594">
              <a:lnSpc>
                <a:spcPct val="90000"/>
              </a:lnSpc>
              <a:spcBef>
                <a:spcPct val="20000"/>
              </a:spcBef>
              <a:buClr>
                <a:srgbClr val="000099"/>
              </a:buClr>
              <a:buFont typeface="Arial"/>
              <a:buChar char="•"/>
              <a:defRPr/>
            </a:pPr>
            <a:r>
              <a:rPr lang="en-US" sz="2100" dirty="0">
                <a:solidFill>
                  <a:srgbClr val="000000"/>
                </a:solidFill>
                <a:ea typeface="ＭＳ Ｐゴシック" charset="0"/>
              </a:rPr>
              <a:t>wireless hosts</a:t>
            </a:r>
          </a:p>
          <a:p>
            <a:pPr marL="521494" lvl="1" indent="-178594">
              <a:lnSpc>
                <a:spcPct val="90000"/>
              </a:lnSpc>
              <a:spcBef>
                <a:spcPct val="20000"/>
              </a:spcBef>
              <a:buClr>
                <a:srgbClr val="000099"/>
              </a:buClr>
              <a:buFont typeface="Arial"/>
              <a:buChar char="•"/>
              <a:defRPr/>
            </a:pPr>
            <a:r>
              <a:rPr lang="en-US" sz="2100" dirty="0">
                <a:solidFill>
                  <a:srgbClr val="000000"/>
                </a:solidFill>
                <a:ea typeface="ＭＳ Ｐゴシック" charset="0"/>
              </a:rPr>
              <a:t>access point (AP): base station</a:t>
            </a:r>
          </a:p>
          <a:p>
            <a:pPr marL="521494" lvl="1" indent="-178594">
              <a:lnSpc>
                <a:spcPct val="90000"/>
              </a:lnSpc>
              <a:spcBef>
                <a:spcPct val="20000"/>
              </a:spcBef>
              <a:buClr>
                <a:srgbClr val="000099"/>
              </a:buClr>
              <a:buFont typeface="Arial"/>
              <a:buChar char="•"/>
              <a:defRPr/>
            </a:pPr>
            <a:r>
              <a:rPr lang="en-US" sz="2100" dirty="0">
                <a:solidFill>
                  <a:srgbClr val="000000"/>
                </a:solidFill>
                <a:ea typeface="ＭＳ Ｐゴシック" charset="0"/>
              </a:rPr>
              <a:t>ad hoc mode: hosts only</a:t>
            </a:r>
            <a:endParaRPr lang="en-US" sz="1800" dirty="0">
              <a:solidFill>
                <a:srgbClr val="000000"/>
              </a:solidFill>
              <a:ea typeface="ＭＳ Ｐゴシック" charset="0"/>
            </a:endParaRPr>
          </a:p>
        </p:txBody>
      </p:sp>
      <p:sp>
        <p:nvSpPr>
          <p:cNvPr id="80" name="Text Box 24">
            <a:extLst>
              <a:ext uri="{FF2B5EF4-FFF2-40B4-BE49-F238E27FC236}">
                <a16:creationId xmlns:a16="http://schemas.microsoft.com/office/drawing/2014/main" id="{992CA830-F801-5E41-9522-2E52734700DF}"/>
              </a:ext>
            </a:extLst>
          </p:cNvPr>
          <p:cNvSpPr txBox="1">
            <a:spLocks noChangeArrowheads="1"/>
          </p:cNvSpPr>
          <p:nvPr/>
        </p:nvSpPr>
        <p:spPr bwMode="auto">
          <a:xfrm>
            <a:off x="1212056" y="4261247"/>
            <a:ext cx="79057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800" dirty="0">
                <a:solidFill>
                  <a:srgbClr val="000000"/>
                </a:solidFill>
                <a:latin typeface="Arial" charset="0"/>
                <a:cs typeface="Arial" charset="0"/>
              </a:rPr>
              <a:t>BSS 1</a:t>
            </a:r>
          </a:p>
        </p:txBody>
      </p:sp>
      <p:sp>
        <p:nvSpPr>
          <p:cNvPr id="81" name="Text Box 27">
            <a:extLst>
              <a:ext uri="{FF2B5EF4-FFF2-40B4-BE49-F238E27FC236}">
                <a16:creationId xmlns:a16="http://schemas.microsoft.com/office/drawing/2014/main" id="{B0546C5A-2746-4344-9C08-4FA6075815FE}"/>
              </a:ext>
            </a:extLst>
          </p:cNvPr>
          <p:cNvSpPr txBox="1">
            <a:spLocks noChangeArrowheads="1"/>
          </p:cNvSpPr>
          <p:nvPr/>
        </p:nvSpPr>
        <p:spPr bwMode="auto">
          <a:xfrm>
            <a:off x="2932510" y="5441157"/>
            <a:ext cx="8515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800" dirty="0">
                <a:solidFill>
                  <a:srgbClr val="000000"/>
                </a:solidFill>
                <a:latin typeface="Arial" charset="0"/>
                <a:cs typeface="Arial" charset="0"/>
              </a:rPr>
              <a:t>BSS 2</a:t>
            </a:r>
          </a:p>
        </p:txBody>
      </p:sp>
      <p:sp>
        <p:nvSpPr>
          <p:cNvPr id="82" name="Line 28">
            <a:extLst>
              <a:ext uri="{FF2B5EF4-FFF2-40B4-BE49-F238E27FC236}">
                <a16:creationId xmlns:a16="http://schemas.microsoft.com/office/drawing/2014/main" id="{A881C663-D838-244D-B5B5-54FE15109F8E}"/>
              </a:ext>
            </a:extLst>
          </p:cNvPr>
          <p:cNvSpPr>
            <a:spLocks noChangeShapeType="1"/>
          </p:cNvSpPr>
          <p:nvPr/>
        </p:nvSpPr>
        <p:spPr bwMode="auto">
          <a:xfrm flipV="1">
            <a:off x="2906316" y="2784872"/>
            <a:ext cx="160734" cy="681038"/>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83" name="Group 29">
            <a:extLst>
              <a:ext uri="{FF2B5EF4-FFF2-40B4-BE49-F238E27FC236}">
                <a16:creationId xmlns:a16="http://schemas.microsoft.com/office/drawing/2014/main" id="{7A8DA315-E9CE-554E-9F1D-29AAB969A49E}"/>
              </a:ext>
            </a:extLst>
          </p:cNvPr>
          <p:cNvGrpSpPr>
            <a:grpSpLocks/>
          </p:cNvGrpSpPr>
          <p:nvPr/>
        </p:nvGrpSpPr>
        <p:grpSpPr bwMode="auto">
          <a:xfrm>
            <a:off x="2359819" y="1899048"/>
            <a:ext cx="1483519" cy="1083469"/>
            <a:chOff x="3744" y="1392"/>
            <a:chExt cx="1488" cy="1110"/>
          </a:xfrm>
        </p:grpSpPr>
        <p:sp>
          <p:nvSpPr>
            <p:cNvPr id="84" name="Freeform 30">
              <a:extLst>
                <a:ext uri="{FF2B5EF4-FFF2-40B4-BE49-F238E27FC236}">
                  <a16:creationId xmlns:a16="http://schemas.microsoft.com/office/drawing/2014/main" id="{F2E21339-7A8C-5D48-AF8F-C1DAC9B79854}"/>
                </a:ext>
              </a:extLst>
            </p:cNvPr>
            <p:cNvSpPr>
              <a:spLocks/>
            </p:cNvSpPr>
            <p:nvPr/>
          </p:nvSpPr>
          <p:spPr bwMode="auto">
            <a:xfrm>
              <a:off x="3744"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chemeClr val="accent5">
                <a:lumMod val="20000"/>
                <a:lumOff val="80000"/>
              </a:scheme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1800" dirty="0">
                <a:solidFill>
                  <a:srgbClr val="000000"/>
                </a:solidFill>
                <a:latin typeface="Arial" charset="0"/>
                <a:ea typeface="ＭＳ Ｐゴシック" charset="0"/>
              </a:endParaRPr>
            </a:p>
          </p:txBody>
        </p:sp>
        <p:sp>
          <p:nvSpPr>
            <p:cNvPr id="85" name="Text Box 31">
              <a:extLst>
                <a:ext uri="{FF2B5EF4-FFF2-40B4-BE49-F238E27FC236}">
                  <a16:creationId xmlns:a16="http://schemas.microsoft.com/office/drawing/2014/main" id="{B96C3D36-7A66-4448-A65B-547CD0CB5E84}"/>
                </a:ext>
              </a:extLst>
            </p:cNvPr>
            <p:cNvSpPr txBox="1">
              <a:spLocks noChangeArrowheads="1"/>
            </p:cNvSpPr>
            <p:nvPr/>
          </p:nvSpPr>
          <p:spPr bwMode="auto">
            <a:xfrm>
              <a:off x="4129" y="1776"/>
              <a:ext cx="1034" cy="3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fontAlgn="base">
                <a:spcBef>
                  <a:spcPct val="0"/>
                </a:spcBef>
                <a:spcAft>
                  <a:spcPct val="0"/>
                </a:spcAft>
                <a:defRPr/>
              </a:pPr>
              <a:r>
                <a:rPr lang="en-US" sz="1800" dirty="0">
                  <a:solidFill>
                    <a:srgbClr val="000000"/>
                  </a:solidFill>
                  <a:latin typeface="Arial" charset="0"/>
                  <a:cs typeface="Arial" charset="0"/>
                </a:rPr>
                <a:t>Internet</a:t>
              </a:r>
            </a:p>
          </p:txBody>
        </p:sp>
      </p:grpSp>
      <p:sp>
        <p:nvSpPr>
          <p:cNvPr id="86" name="Text Box 32">
            <a:extLst>
              <a:ext uri="{FF2B5EF4-FFF2-40B4-BE49-F238E27FC236}">
                <a16:creationId xmlns:a16="http://schemas.microsoft.com/office/drawing/2014/main" id="{53B410B4-2FD8-8541-9CCC-815C6736E370}"/>
              </a:ext>
            </a:extLst>
          </p:cNvPr>
          <p:cNvSpPr txBox="1">
            <a:spLocks noChangeArrowheads="1"/>
          </p:cNvSpPr>
          <p:nvPr/>
        </p:nvSpPr>
        <p:spPr bwMode="auto">
          <a:xfrm>
            <a:off x="2930128" y="3346848"/>
            <a:ext cx="1089422" cy="5652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lgn="ctr" fontAlgn="base">
              <a:lnSpc>
                <a:spcPct val="85000"/>
              </a:lnSpc>
              <a:spcBef>
                <a:spcPct val="0"/>
              </a:spcBef>
              <a:spcAft>
                <a:spcPct val="0"/>
              </a:spcAft>
              <a:defRPr/>
            </a:pPr>
            <a:r>
              <a:rPr lang="en-US" sz="1800" dirty="0">
                <a:solidFill>
                  <a:srgbClr val="000000"/>
                </a:solidFill>
                <a:latin typeface="+mn-lt"/>
                <a:cs typeface="Arial" charset="0"/>
              </a:rPr>
              <a:t>switch</a:t>
            </a:r>
          </a:p>
          <a:p>
            <a:pPr algn="ctr" fontAlgn="base">
              <a:lnSpc>
                <a:spcPct val="85000"/>
              </a:lnSpc>
              <a:spcBef>
                <a:spcPct val="0"/>
              </a:spcBef>
              <a:spcAft>
                <a:spcPct val="0"/>
              </a:spcAft>
              <a:defRPr/>
            </a:pPr>
            <a:r>
              <a:rPr lang="en-US" sz="1800" dirty="0">
                <a:solidFill>
                  <a:srgbClr val="000000"/>
                </a:solidFill>
                <a:latin typeface="+mn-lt"/>
                <a:cs typeface="Arial" charset="0"/>
              </a:rPr>
              <a:t> or router</a:t>
            </a:r>
          </a:p>
        </p:txBody>
      </p:sp>
      <p:sp>
        <p:nvSpPr>
          <p:cNvPr id="87" name="Oval 23">
            <a:extLst>
              <a:ext uri="{FF2B5EF4-FFF2-40B4-BE49-F238E27FC236}">
                <a16:creationId xmlns:a16="http://schemas.microsoft.com/office/drawing/2014/main" id="{16394D94-38BE-9446-9C90-45DFEB64F584}"/>
              </a:ext>
            </a:extLst>
          </p:cNvPr>
          <p:cNvSpPr>
            <a:spLocks noChangeArrowheads="1"/>
          </p:cNvSpPr>
          <p:nvPr/>
        </p:nvSpPr>
        <p:spPr bwMode="auto">
          <a:xfrm>
            <a:off x="889397" y="2927748"/>
            <a:ext cx="1470422" cy="13489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grpSp>
        <p:nvGrpSpPr>
          <p:cNvPr id="88" name="Group 361">
            <a:extLst>
              <a:ext uri="{FF2B5EF4-FFF2-40B4-BE49-F238E27FC236}">
                <a16:creationId xmlns:a16="http://schemas.microsoft.com/office/drawing/2014/main" id="{3A07A5C0-AEBD-4C4A-9DA9-838D52E21C0C}"/>
              </a:ext>
            </a:extLst>
          </p:cNvPr>
          <p:cNvGrpSpPr>
            <a:grpSpLocks/>
          </p:cNvGrpSpPr>
          <p:nvPr/>
        </p:nvGrpSpPr>
        <p:grpSpPr bwMode="auto">
          <a:xfrm>
            <a:off x="1689497" y="3248025"/>
            <a:ext cx="479822" cy="435769"/>
            <a:chOff x="2967" y="478"/>
            <a:chExt cx="788" cy="625"/>
          </a:xfrm>
        </p:grpSpPr>
        <p:pic>
          <p:nvPicPr>
            <p:cNvPr id="89" name="Picture 358" descr="access_point_stylized_small">
              <a:extLst>
                <a:ext uri="{FF2B5EF4-FFF2-40B4-BE49-F238E27FC236}">
                  <a16:creationId xmlns:a16="http://schemas.microsoft.com/office/drawing/2014/main" id="{52F74014-97B8-9941-9C75-0884DEE53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 name="Picture 360" descr="antenna_radiation_stylized">
              <a:extLst>
                <a:ext uri="{FF2B5EF4-FFF2-40B4-BE49-F238E27FC236}">
                  <a16:creationId xmlns:a16="http://schemas.microsoft.com/office/drawing/2014/main" id="{1BB3BA0B-C9DA-9845-A028-30FB7E6E3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1" name="Group 356">
            <a:extLst>
              <a:ext uri="{FF2B5EF4-FFF2-40B4-BE49-F238E27FC236}">
                <a16:creationId xmlns:a16="http://schemas.microsoft.com/office/drawing/2014/main" id="{FA2AE9C1-F328-EE4D-942E-436A9E52B613}"/>
              </a:ext>
            </a:extLst>
          </p:cNvPr>
          <p:cNvGrpSpPr>
            <a:grpSpLocks/>
          </p:cNvGrpSpPr>
          <p:nvPr/>
        </p:nvGrpSpPr>
        <p:grpSpPr bwMode="auto">
          <a:xfrm>
            <a:off x="1872853" y="3667126"/>
            <a:ext cx="327422" cy="373856"/>
            <a:chOff x="313" y="1497"/>
            <a:chExt cx="1152" cy="1014"/>
          </a:xfrm>
        </p:grpSpPr>
        <p:pic>
          <p:nvPicPr>
            <p:cNvPr id="92" name="Picture 354" descr="laptop_stylized_small">
              <a:extLst>
                <a:ext uri="{FF2B5EF4-FFF2-40B4-BE49-F238E27FC236}">
                  <a16:creationId xmlns:a16="http://schemas.microsoft.com/office/drawing/2014/main" id="{46AA2232-0193-5C47-9B73-A5642D282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 name="Picture 355" descr="antenna_stylized">
              <a:extLst>
                <a:ext uri="{FF2B5EF4-FFF2-40B4-BE49-F238E27FC236}">
                  <a16:creationId xmlns:a16="http://schemas.microsoft.com/office/drawing/2014/main" id="{0C2BE08B-587E-0A48-A0C6-813D76AE0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4" name="Group 403">
            <a:extLst>
              <a:ext uri="{FF2B5EF4-FFF2-40B4-BE49-F238E27FC236}">
                <a16:creationId xmlns:a16="http://schemas.microsoft.com/office/drawing/2014/main" id="{F975DAA7-6D67-DC4A-B1F7-484A12E444AF}"/>
              </a:ext>
            </a:extLst>
          </p:cNvPr>
          <p:cNvGrpSpPr>
            <a:grpSpLocks/>
          </p:cNvGrpSpPr>
          <p:nvPr/>
        </p:nvGrpSpPr>
        <p:grpSpPr bwMode="auto">
          <a:xfrm>
            <a:off x="1369219" y="3073004"/>
            <a:ext cx="334566" cy="286940"/>
            <a:chOff x="2751" y="1851"/>
            <a:chExt cx="462" cy="478"/>
          </a:xfrm>
        </p:grpSpPr>
        <p:pic>
          <p:nvPicPr>
            <p:cNvPr id="95" name="Picture 364" descr="iphone_stylized_small">
              <a:extLst>
                <a:ext uri="{FF2B5EF4-FFF2-40B4-BE49-F238E27FC236}">
                  <a16:creationId xmlns:a16="http://schemas.microsoft.com/office/drawing/2014/main" id="{7E212BAD-8745-8A4C-9209-574283406A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6" name="Picture 402" descr="antenna_radiation_stylized">
              <a:extLst>
                <a:ext uri="{FF2B5EF4-FFF2-40B4-BE49-F238E27FC236}">
                  <a16:creationId xmlns:a16="http://schemas.microsoft.com/office/drawing/2014/main" id="{122C274E-D092-394D-883F-788A799C5D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7" name="Group 356">
            <a:extLst>
              <a:ext uri="{FF2B5EF4-FFF2-40B4-BE49-F238E27FC236}">
                <a16:creationId xmlns:a16="http://schemas.microsoft.com/office/drawing/2014/main" id="{B73B7092-9FA9-FE49-A984-C67B677659A6}"/>
              </a:ext>
            </a:extLst>
          </p:cNvPr>
          <p:cNvGrpSpPr>
            <a:grpSpLocks/>
          </p:cNvGrpSpPr>
          <p:nvPr/>
        </p:nvGrpSpPr>
        <p:grpSpPr bwMode="auto">
          <a:xfrm>
            <a:off x="1384697" y="3575448"/>
            <a:ext cx="327422" cy="373856"/>
            <a:chOff x="313" y="1497"/>
            <a:chExt cx="1152" cy="1014"/>
          </a:xfrm>
        </p:grpSpPr>
        <p:pic>
          <p:nvPicPr>
            <p:cNvPr id="98" name="Picture 354" descr="laptop_stylized_small">
              <a:extLst>
                <a:ext uri="{FF2B5EF4-FFF2-40B4-BE49-F238E27FC236}">
                  <a16:creationId xmlns:a16="http://schemas.microsoft.com/office/drawing/2014/main" id="{99E83124-2B6C-E948-B41B-343D4C047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9" name="Picture 355" descr="antenna_stylized">
              <a:extLst>
                <a:ext uri="{FF2B5EF4-FFF2-40B4-BE49-F238E27FC236}">
                  <a16:creationId xmlns:a16="http://schemas.microsoft.com/office/drawing/2014/main" id="{BF9AE632-6D4A-3540-96FA-45E1D43C91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0" name="Group 356">
            <a:extLst>
              <a:ext uri="{FF2B5EF4-FFF2-40B4-BE49-F238E27FC236}">
                <a16:creationId xmlns:a16="http://schemas.microsoft.com/office/drawing/2014/main" id="{BBB2279A-7880-F64F-BEF1-599C422B5DED}"/>
              </a:ext>
            </a:extLst>
          </p:cNvPr>
          <p:cNvGrpSpPr>
            <a:grpSpLocks/>
          </p:cNvGrpSpPr>
          <p:nvPr/>
        </p:nvGrpSpPr>
        <p:grpSpPr bwMode="auto">
          <a:xfrm>
            <a:off x="1064419" y="3286126"/>
            <a:ext cx="328613" cy="373856"/>
            <a:chOff x="313" y="1497"/>
            <a:chExt cx="1152" cy="1014"/>
          </a:xfrm>
        </p:grpSpPr>
        <p:pic>
          <p:nvPicPr>
            <p:cNvPr id="101" name="Picture 354" descr="laptop_stylized_small">
              <a:extLst>
                <a:ext uri="{FF2B5EF4-FFF2-40B4-BE49-F238E27FC236}">
                  <a16:creationId xmlns:a16="http://schemas.microsoft.com/office/drawing/2014/main" id="{378BE288-2CAF-2346-A6D7-9A6CB477A2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355" descr="antenna_stylized">
              <a:extLst>
                <a:ext uri="{FF2B5EF4-FFF2-40B4-BE49-F238E27FC236}">
                  <a16:creationId xmlns:a16="http://schemas.microsoft.com/office/drawing/2014/main" id="{C9FC9F73-A1C3-6D40-B876-2FAE3AD6F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3" name="Line 26">
            <a:extLst>
              <a:ext uri="{FF2B5EF4-FFF2-40B4-BE49-F238E27FC236}">
                <a16:creationId xmlns:a16="http://schemas.microsoft.com/office/drawing/2014/main" id="{FFA071D2-8D76-264C-A650-850F6C5543BC}"/>
              </a:ext>
            </a:extLst>
          </p:cNvPr>
          <p:cNvSpPr>
            <a:spLocks noChangeShapeType="1"/>
          </p:cNvSpPr>
          <p:nvPr/>
        </p:nvSpPr>
        <p:spPr bwMode="auto">
          <a:xfrm>
            <a:off x="2016919" y="3570685"/>
            <a:ext cx="766763"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sp>
        <p:nvSpPr>
          <p:cNvPr id="104" name="Oval 23">
            <a:extLst>
              <a:ext uri="{FF2B5EF4-FFF2-40B4-BE49-F238E27FC236}">
                <a16:creationId xmlns:a16="http://schemas.microsoft.com/office/drawing/2014/main" id="{C130F34B-FA29-E64C-9FEA-A98310B8238C}"/>
              </a:ext>
            </a:extLst>
          </p:cNvPr>
          <p:cNvSpPr>
            <a:spLocks noChangeArrowheads="1"/>
          </p:cNvSpPr>
          <p:nvPr/>
        </p:nvSpPr>
        <p:spPr bwMode="auto">
          <a:xfrm>
            <a:off x="2536032" y="4023123"/>
            <a:ext cx="1470422" cy="1348978"/>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800" dirty="0">
              <a:solidFill>
                <a:srgbClr val="000000"/>
              </a:solidFill>
              <a:latin typeface="Arial" charset="0"/>
              <a:ea typeface="ＭＳ Ｐゴシック" charset="0"/>
            </a:endParaRPr>
          </a:p>
        </p:txBody>
      </p:sp>
      <p:grpSp>
        <p:nvGrpSpPr>
          <p:cNvPr id="105" name="Group 361">
            <a:extLst>
              <a:ext uri="{FF2B5EF4-FFF2-40B4-BE49-F238E27FC236}">
                <a16:creationId xmlns:a16="http://schemas.microsoft.com/office/drawing/2014/main" id="{BDFB8667-5290-5B43-A841-425499A3D9F5}"/>
              </a:ext>
            </a:extLst>
          </p:cNvPr>
          <p:cNvGrpSpPr>
            <a:grpSpLocks/>
          </p:cNvGrpSpPr>
          <p:nvPr/>
        </p:nvGrpSpPr>
        <p:grpSpPr bwMode="auto">
          <a:xfrm>
            <a:off x="3336132" y="4343400"/>
            <a:ext cx="479822" cy="435769"/>
            <a:chOff x="2967" y="478"/>
            <a:chExt cx="788" cy="625"/>
          </a:xfrm>
        </p:grpSpPr>
        <p:pic>
          <p:nvPicPr>
            <p:cNvPr id="106" name="Picture 358" descr="access_point_stylized_small">
              <a:extLst>
                <a:ext uri="{FF2B5EF4-FFF2-40B4-BE49-F238E27FC236}">
                  <a16:creationId xmlns:a16="http://schemas.microsoft.com/office/drawing/2014/main" id="{42901DE5-3C49-A741-9CBA-DE06E2745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 name="Picture 360" descr="antenna_radiation_stylized">
              <a:extLst>
                <a:ext uri="{FF2B5EF4-FFF2-40B4-BE49-F238E27FC236}">
                  <a16:creationId xmlns:a16="http://schemas.microsoft.com/office/drawing/2014/main" id="{C7CA1512-DC17-E34A-8EB4-97D5467FD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8" name="Group 356">
            <a:extLst>
              <a:ext uri="{FF2B5EF4-FFF2-40B4-BE49-F238E27FC236}">
                <a16:creationId xmlns:a16="http://schemas.microsoft.com/office/drawing/2014/main" id="{26F354D7-2D9B-234A-B2A0-5F2DBA9DEA00}"/>
              </a:ext>
            </a:extLst>
          </p:cNvPr>
          <p:cNvGrpSpPr>
            <a:grpSpLocks/>
          </p:cNvGrpSpPr>
          <p:nvPr/>
        </p:nvGrpSpPr>
        <p:grpSpPr bwMode="auto">
          <a:xfrm>
            <a:off x="3518297" y="4762501"/>
            <a:ext cx="327422" cy="373856"/>
            <a:chOff x="313" y="1497"/>
            <a:chExt cx="1152" cy="1014"/>
          </a:xfrm>
        </p:grpSpPr>
        <p:pic>
          <p:nvPicPr>
            <p:cNvPr id="109" name="Picture 354" descr="laptop_stylized_small">
              <a:extLst>
                <a:ext uri="{FF2B5EF4-FFF2-40B4-BE49-F238E27FC236}">
                  <a16:creationId xmlns:a16="http://schemas.microsoft.com/office/drawing/2014/main" id="{BCB9D968-4DAC-4942-8416-6D02896F4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 name="Picture 355" descr="antenna_stylized">
              <a:extLst>
                <a:ext uri="{FF2B5EF4-FFF2-40B4-BE49-F238E27FC236}">
                  <a16:creationId xmlns:a16="http://schemas.microsoft.com/office/drawing/2014/main" id="{63924E93-C285-0447-87FD-E5D8BE984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1" name="Group 403">
            <a:extLst>
              <a:ext uri="{FF2B5EF4-FFF2-40B4-BE49-F238E27FC236}">
                <a16:creationId xmlns:a16="http://schemas.microsoft.com/office/drawing/2014/main" id="{B543494D-A929-0A4C-8CF2-88888239E2BE}"/>
              </a:ext>
            </a:extLst>
          </p:cNvPr>
          <p:cNvGrpSpPr>
            <a:grpSpLocks/>
          </p:cNvGrpSpPr>
          <p:nvPr/>
        </p:nvGrpSpPr>
        <p:grpSpPr bwMode="auto">
          <a:xfrm>
            <a:off x="3175397" y="4755357"/>
            <a:ext cx="427434" cy="408385"/>
            <a:chOff x="2751" y="1851"/>
            <a:chExt cx="462" cy="478"/>
          </a:xfrm>
        </p:grpSpPr>
        <p:pic>
          <p:nvPicPr>
            <p:cNvPr id="112" name="Picture 364" descr="iphone_stylized_small">
              <a:extLst>
                <a:ext uri="{FF2B5EF4-FFF2-40B4-BE49-F238E27FC236}">
                  <a16:creationId xmlns:a16="http://schemas.microsoft.com/office/drawing/2014/main" id="{CB5DF627-60A3-8641-B134-B2B81F4D14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 name="Picture 402" descr="antenna_radiation_stylized">
              <a:extLst>
                <a:ext uri="{FF2B5EF4-FFF2-40B4-BE49-F238E27FC236}">
                  <a16:creationId xmlns:a16="http://schemas.microsoft.com/office/drawing/2014/main" id="{7658C1BB-16FA-B44A-A116-22C44E2E64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4" name="Group 356">
            <a:extLst>
              <a:ext uri="{FF2B5EF4-FFF2-40B4-BE49-F238E27FC236}">
                <a16:creationId xmlns:a16="http://schemas.microsoft.com/office/drawing/2014/main" id="{7BAEF5AE-1464-9D46-8D44-33FF1AA7FE8C}"/>
              </a:ext>
            </a:extLst>
          </p:cNvPr>
          <p:cNvGrpSpPr>
            <a:grpSpLocks/>
          </p:cNvGrpSpPr>
          <p:nvPr/>
        </p:nvGrpSpPr>
        <p:grpSpPr bwMode="auto">
          <a:xfrm>
            <a:off x="2832497" y="4769644"/>
            <a:ext cx="327422" cy="373856"/>
            <a:chOff x="313" y="1497"/>
            <a:chExt cx="1152" cy="1014"/>
          </a:xfrm>
        </p:grpSpPr>
        <p:pic>
          <p:nvPicPr>
            <p:cNvPr id="115" name="Picture 354" descr="laptop_stylized_small">
              <a:extLst>
                <a:ext uri="{FF2B5EF4-FFF2-40B4-BE49-F238E27FC236}">
                  <a16:creationId xmlns:a16="http://schemas.microsoft.com/office/drawing/2014/main" id="{8450A102-6A2B-DB40-A176-7E0CB094F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 name="Picture 355" descr="antenna_stylized">
              <a:extLst>
                <a:ext uri="{FF2B5EF4-FFF2-40B4-BE49-F238E27FC236}">
                  <a16:creationId xmlns:a16="http://schemas.microsoft.com/office/drawing/2014/main" id="{F66C3C9A-BF8E-C049-9C1E-83E292B61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17" name="Group 356">
            <a:extLst>
              <a:ext uri="{FF2B5EF4-FFF2-40B4-BE49-F238E27FC236}">
                <a16:creationId xmlns:a16="http://schemas.microsoft.com/office/drawing/2014/main" id="{DEC74E59-3402-AE40-B8CF-4B1811DF782E}"/>
              </a:ext>
            </a:extLst>
          </p:cNvPr>
          <p:cNvGrpSpPr>
            <a:grpSpLocks/>
          </p:cNvGrpSpPr>
          <p:nvPr/>
        </p:nvGrpSpPr>
        <p:grpSpPr bwMode="auto">
          <a:xfrm>
            <a:off x="2794397" y="4327923"/>
            <a:ext cx="327422" cy="373856"/>
            <a:chOff x="313" y="1497"/>
            <a:chExt cx="1152" cy="1014"/>
          </a:xfrm>
        </p:grpSpPr>
        <p:pic>
          <p:nvPicPr>
            <p:cNvPr id="118" name="Picture 354" descr="laptop_stylized_small">
              <a:extLst>
                <a:ext uri="{FF2B5EF4-FFF2-40B4-BE49-F238E27FC236}">
                  <a16:creationId xmlns:a16="http://schemas.microsoft.com/office/drawing/2014/main" id="{FF2338BE-BEEA-874A-8AD1-B83706BA7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9" name="Picture 355" descr="antenna_stylized">
              <a:extLst>
                <a:ext uri="{FF2B5EF4-FFF2-40B4-BE49-F238E27FC236}">
                  <a16:creationId xmlns:a16="http://schemas.microsoft.com/office/drawing/2014/main" id="{F923ABF6-F4F2-454D-B1F1-01A242039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0" name="Line 25">
            <a:extLst>
              <a:ext uri="{FF2B5EF4-FFF2-40B4-BE49-F238E27FC236}">
                <a16:creationId xmlns:a16="http://schemas.microsoft.com/office/drawing/2014/main" id="{7BA8AD27-3D08-E44D-A38F-C075CB53647F}"/>
              </a:ext>
            </a:extLst>
          </p:cNvPr>
          <p:cNvSpPr>
            <a:spLocks noChangeShapeType="1"/>
          </p:cNvSpPr>
          <p:nvPr/>
        </p:nvSpPr>
        <p:spPr bwMode="auto">
          <a:xfrm>
            <a:off x="2926556" y="3617119"/>
            <a:ext cx="597694" cy="973931"/>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defTabSz="685800">
              <a:defRPr/>
            </a:pPr>
            <a:endParaRPr lang="en-US" sz="1350" b="0" kern="0" dirty="0">
              <a:solidFill>
                <a:srgbClr val="000000"/>
              </a:solidFill>
              <a:latin typeface="Arial" charset="0"/>
              <a:ea typeface="ＭＳ Ｐゴシック" charset="0"/>
            </a:endParaRPr>
          </a:p>
        </p:txBody>
      </p:sp>
      <p:grpSp>
        <p:nvGrpSpPr>
          <p:cNvPr id="121" name="Group 403">
            <a:extLst>
              <a:ext uri="{FF2B5EF4-FFF2-40B4-BE49-F238E27FC236}">
                <a16:creationId xmlns:a16="http://schemas.microsoft.com/office/drawing/2014/main" id="{3E47EC88-0001-CB43-A7ED-C0289170512A}"/>
              </a:ext>
            </a:extLst>
          </p:cNvPr>
          <p:cNvGrpSpPr>
            <a:grpSpLocks/>
          </p:cNvGrpSpPr>
          <p:nvPr/>
        </p:nvGrpSpPr>
        <p:grpSpPr bwMode="auto">
          <a:xfrm>
            <a:off x="3015854" y="4061222"/>
            <a:ext cx="426244" cy="408384"/>
            <a:chOff x="2751" y="1851"/>
            <a:chExt cx="462" cy="478"/>
          </a:xfrm>
        </p:grpSpPr>
        <p:pic>
          <p:nvPicPr>
            <p:cNvPr id="122" name="Picture 364" descr="iphone_stylized_small">
              <a:extLst>
                <a:ext uri="{FF2B5EF4-FFF2-40B4-BE49-F238E27FC236}">
                  <a16:creationId xmlns:a16="http://schemas.microsoft.com/office/drawing/2014/main" id="{6AEF903B-BDB6-8645-8D02-1DABD42234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 name="Picture 402" descr="antenna_radiation_stylized">
              <a:extLst>
                <a:ext uri="{FF2B5EF4-FFF2-40B4-BE49-F238E27FC236}">
                  <a16:creationId xmlns:a16="http://schemas.microsoft.com/office/drawing/2014/main" id="{AD441939-A4CA-344C-B792-0F95B7C3C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24" name="Group 123">
            <a:extLst>
              <a:ext uri="{FF2B5EF4-FFF2-40B4-BE49-F238E27FC236}">
                <a16:creationId xmlns:a16="http://schemas.microsoft.com/office/drawing/2014/main" id="{3CED2675-190A-B746-8E41-91D1CAFA5B4D}"/>
              </a:ext>
            </a:extLst>
          </p:cNvPr>
          <p:cNvGrpSpPr/>
          <p:nvPr/>
        </p:nvGrpSpPr>
        <p:grpSpPr>
          <a:xfrm>
            <a:off x="2527593" y="3423369"/>
            <a:ext cx="558507" cy="291381"/>
            <a:chOff x="7493876" y="2774731"/>
            <a:chExt cx="1481958" cy="894622"/>
          </a:xfrm>
        </p:grpSpPr>
        <p:sp>
          <p:nvSpPr>
            <p:cNvPr id="125" name="Freeform 124">
              <a:extLst>
                <a:ext uri="{FF2B5EF4-FFF2-40B4-BE49-F238E27FC236}">
                  <a16:creationId xmlns:a16="http://schemas.microsoft.com/office/drawing/2014/main" id="{1B607571-549B-3244-95A5-8E992DF5EA0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US" sz="1350" b="0" dirty="0">
                  <a:solidFill>
                    <a:prstClr val="white"/>
                  </a:solidFill>
                  <a:latin typeface="Calibri" panose="020F0502020204030204"/>
                </a:rPr>
                <a:t>                   </a:t>
              </a:r>
            </a:p>
          </p:txBody>
        </p:sp>
        <p:sp>
          <p:nvSpPr>
            <p:cNvPr id="126" name="Oval 125">
              <a:extLst>
                <a:ext uri="{FF2B5EF4-FFF2-40B4-BE49-F238E27FC236}">
                  <a16:creationId xmlns:a16="http://schemas.microsoft.com/office/drawing/2014/main" id="{EB12A4B4-C06F-9B48-B23C-8D92C0777D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US" sz="1350" b="0" dirty="0">
                  <a:solidFill>
                    <a:prstClr val="white"/>
                  </a:solidFill>
                  <a:latin typeface="Calibri" panose="020F0502020204030204"/>
                </a:rPr>
                <a:t>              </a:t>
              </a:r>
            </a:p>
          </p:txBody>
        </p:sp>
        <p:grpSp>
          <p:nvGrpSpPr>
            <p:cNvPr id="127" name="Group 126">
              <a:extLst>
                <a:ext uri="{FF2B5EF4-FFF2-40B4-BE49-F238E27FC236}">
                  <a16:creationId xmlns:a16="http://schemas.microsoft.com/office/drawing/2014/main" id="{9A80F69B-AD4C-CC49-A474-B7379EA06173}"/>
                </a:ext>
              </a:extLst>
            </p:cNvPr>
            <p:cNvGrpSpPr/>
            <p:nvPr/>
          </p:nvGrpSpPr>
          <p:grpSpPr>
            <a:xfrm>
              <a:off x="7713663" y="2848339"/>
              <a:ext cx="1042107" cy="425543"/>
              <a:chOff x="7786941" y="2884917"/>
              <a:chExt cx="897649" cy="353919"/>
            </a:xfrm>
          </p:grpSpPr>
          <p:sp>
            <p:nvSpPr>
              <p:cNvPr id="128" name="Freeform 127">
                <a:extLst>
                  <a:ext uri="{FF2B5EF4-FFF2-40B4-BE49-F238E27FC236}">
                    <a16:creationId xmlns:a16="http://schemas.microsoft.com/office/drawing/2014/main" id="{C53B4447-0429-CD4A-8613-890A66B938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b="0" dirty="0">
                  <a:solidFill>
                    <a:prstClr val="white"/>
                  </a:solidFill>
                  <a:latin typeface="Calibri" panose="020F0502020204030204"/>
                </a:endParaRPr>
              </a:p>
            </p:txBody>
          </p:sp>
          <p:sp>
            <p:nvSpPr>
              <p:cNvPr id="129" name="Freeform 128">
                <a:extLst>
                  <a:ext uri="{FF2B5EF4-FFF2-40B4-BE49-F238E27FC236}">
                    <a16:creationId xmlns:a16="http://schemas.microsoft.com/office/drawing/2014/main" id="{405FA763-214E-1942-917D-F894C98094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b="0" dirty="0">
                  <a:solidFill>
                    <a:prstClr val="white"/>
                  </a:solidFill>
                  <a:latin typeface="Calibri" panose="020F0502020204030204"/>
                </a:endParaRPr>
              </a:p>
            </p:txBody>
          </p:sp>
          <p:sp>
            <p:nvSpPr>
              <p:cNvPr id="130" name="Freeform 129">
                <a:extLst>
                  <a:ext uri="{FF2B5EF4-FFF2-40B4-BE49-F238E27FC236}">
                    <a16:creationId xmlns:a16="http://schemas.microsoft.com/office/drawing/2014/main" id="{D3C585B2-5EB3-1B49-A37B-C73BE389640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b="0" dirty="0">
                  <a:solidFill>
                    <a:prstClr val="white"/>
                  </a:solidFill>
                  <a:latin typeface="Calibri" panose="020F0502020204030204"/>
                </a:endParaRPr>
              </a:p>
            </p:txBody>
          </p:sp>
          <p:sp>
            <p:nvSpPr>
              <p:cNvPr id="131" name="Freeform 130">
                <a:extLst>
                  <a:ext uri="{FF2B5EF4-FFF2-40B4-BE49-F238E27FC236}">
                    <a16:creationId xmlns:a16="http://schemas.microsoft.com/office/drawing/2014/main" id="{F9927536-F9B1-A849-9472-7C9E39D2E45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b="0" dirty="0">
                  <a:solidFill>
                    <a:prstClr val="white"/>
                  </a:solidFill>
                  <a:latin typeface="Calibri" panose="020F0502020204030204"/>
                </a:endParaRPr>
              </a:p>
            </p:txBody>
          </p:sp>
        </p:grpSp>
      </p:grpSp>
      <p:sp>
        <p:nvSpPr>
          <p:cNvPr id="60" name="Slide Number Placeholder 3">
            <a:extLst>
              <a:ext uri="{FF2B5EF4-FFF2-40B4-BE49-F238E27FC236}">
                <a16:creationId xmlns:a16="http://schemas.microsoft.com/office/drawing/2014/main" id="{592972F8-9CA0-1D46-BD3C-841E86A59860}"/>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dirty="0">
                <a:latin typeface="+mn-lt"/>
              </a:rPr>
              <a:t>Book: Kurose and Ross: Wireless and Mobile Networks: 7- </a:t>
            </a:r>
            <a:fld id="{C4204591-24BD-A542-B9D5-F8D8A88D2FEE}" type="slidenum">
              <a:rPr lang="en-US" sz="1600" b="0" smtClean="0">
                <a:latin typeface="+mn-lt"/>
              </a:rPr>
              <a:pPr/>
              <a:t>36</a:t>
            </a:fld>
            <a:endParaRPr lang="en-US" sz="1600" b="0" dirty="0">
              <a:latin typeface="+mn-lt"/>
            </a:endParaRPr>
          </a:p>
        </p:txBody>
      </p:sp>
    </p:spTree>
    <p:extLst>
      <p:ext uri="{BB962C8B-B14F-4D97-AF65-F5344CB8AC3E}">
        <p14:creationId xmlns:p14="http://schemas.microsoft.com/office/powerpoint/2010/main" val="21787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xEl>
                                              <p:pRg st="2" end="2"/>
                                            </p:txEl>
                                          </p:spTgt>
                                        </p:tgtEl>
                                        <p:attrNameLst>
                                          <p:attrName>style.visibility</p:attrName>
                                        </p:attrNameLst>
                                      </p:cBhvr>
                                      <p:to>
                                        <p:strVal val="visible"/>
                                      </p:to>
                                    </p:set>
                                    <p:animEffect transition="in" filter="dissolve">
                                      <p:cBhvr>
                                        <p:cTn id="7" dur="500"/>
                                        <p:tgtEl>
                                          <p:spTgt spid="6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5">
                                            <p:txEl>
                                              <p:pRg st="3" end="3"/>
                                            </p:txEl>
                                          </p:spTgt>
                                        </p:tgtEl>
                                        <p:attrNameLst>
                                          <p:attrName>style.visibility</p:attrName>
                                        </p:attrNameLst>
                                      </p:cBhvr>
                                      <p:to>
                                        <p:strVal val="visible"/>
                                      </p:to>
                                    </p:set>
                                    <p:animEffect transition="in" filter="dissolve">
                                      <p:cBhvr>
                                        <p:cTn id="10" dur="500"/>
                                        <p:tgtEl>
                                          <p:spTgt spid="65">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5">
                                            <p:txEl>
                                              <p:pRg st="4" end="4"/>
                                            </p:txEl>
                                          </p:spTgt>
                                        </p:tgtEl>
                                        <p:attrNameLst>
                                          <p:attrName>style.visibility</p:attrName>
                                        </p:attrNameLst>
                                      </p:cBhvr>
                                      <p:to>
                                        <p:strVal val="visible"/>
                                      </p:to>
                                    </p:set>
                                    <p:animEffect transition="in" filter="dissolve">
                                      <p:cBhvr>
                                        <p:cTn id="13" dur="500"/>
                                        <p:tgtEl>
                                          <p:spTgt spid="6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5">
                                            <p:txEl>
                                              <p:pRg st="5" end="5"/>
                                            </p:txEl>
                                          </p:spTgt>
                                        </p:tgtEl>
                                        <p:attrNameLst>
                                          <p:attrName>style.visibility</p:attrName>
                                        </p:attrNameLst>
                                      </p:cBhvr>
                                      <p:to>
                                        <p:strVal val="visible"/>
                                      </p:to>
                                    </p:set>
                                    <p:animEffect transition="in" filter="dissolve">
                                      <p:cBhvr>
                                        <p:cTn id="16" dur="500"/>
                                        <p:tgtEl>
                                          <p:spTgt spid="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FB7CC-D2A5-C749-8D9F-01B9FA12978B}"/>
              </a:ext>
            </a:extLst>
          </p:cNvPr>
          <p:cNvSpPr>
            <a:spLocks noGrp="1"/>
          </p:cNvSpPr>
          <p:nvPr>
            <p:ph type="title"/>
          </p:nvPr>
        </p:nvSpPr>
        <p:spPr/>
        <p:txBody>
          <a:bodyPr/>
          <a:lstStyle/>
          <a:p>
            <a:r>
              <a:rPr lang="en-US" dirty="0"/>
              <a:t>IEEE 802.11 Wireless LAN</a:t>
            </a:r>
          </a:p>
        </p:txBody>
      </p:sp>
      <p:graphicFrame>
        <p:nvGraphicFramePr>
          <p:cNvPr id="2" name="Table 1">
            <a:extLst>
              <a:ext uri="{FF2B5EF4-FFF2-40B4-BE49-F238E27FC236}">
                <a16:creationId xmlns:a16="http://schemas.microsoft.com/office/drawing/2014/main" id="{D2CA1ED5-0599-854A-907A-E9C68E3B8873}"/>
              </a:ext>
            </a:extLst>
          </p:cNvPr>
          <p:cNvGraphicFramePr>
            <a:graphicFrameLocks noGrp="1"/>
          </p:cNvGraphicFramePr>
          <p:nvPr>
            <p:extLst/>
          </p:nvPr>
        </p:nvGraphicFramePr>
        <p:xfrm>
          <a:off x="733425" y="1866900"/>
          <a:ext cx="7591425" cy="3014808"/>
        </p:xfrm>
        <a:graphic>
          <a:graphicData uri="http://schemas.openxmlformats.org/drawingml/2006/table">
            <a:tbl>
              <a:tblPr firstRow="1" firstCol="1" bandRow="1">
                <a:tableStyleId>{5C22544A-7EE6-4342-B048-85BDC9FD1C3A}</a:tableStyleId>
              </a:tblPr>
              <a:tblGrid>
                <a:gridCol w="2009775">
                  <a:extLst>
                    <a:ext uri="{9D8B030D-6E8A-4147-A177-3AD203B41FA5}">
                      <a16:colId xmlns:a16="http://schemas.microsoft.com/office/drawing/2014/main" val="3216654271"/>
                    </a:ext>
                  </a:extLst>
                </a:gridCol>
                <a:gridCol w="1064169">
                  <a:extLst>
                    <a:ext uri="{9D8B030D-6E8A-4147-A177-3AD203B41FA5}">
                      <a16:colId xmlns:a16="http://schemas.microsoft.com/office/drawing/2014/main" val="3311415253"/>
                    </a:ext>
                  </a:extLst>
                </a:gridCol>
                <a:gridCol w="1473809">
                  <a:extLst>
                    <a:ext uri="{9D8B030D-6E8A-4147-A177-3AD203B41FA5}">
                      <a16:colId xmlns:a16="http://schemas.microsoft.com/office/drawing/2014/main" val="3897866277"/>
                    </a:ext>
                  </a:extLst>
                </a:gridCol>
                <a:gridCol w="1071997">
                  <a:extLst>
                    <a:ext uri="{9D8B030D-6E8A-4147-A177-3AD203B41FA5}">
                      <a16:colId xmlns:a16="http://schemas.microsoft.com/office/drawing/2014/main" val="536041181"/>
                    </a:ext>
                  </a:extLst>
                </a:gridCol>
                <a:gridCol w="1971675">
                  <a:extLst>
                    <a:ext uri="{9D8B030D-6E8A-4147-A177-3AD203B41FA5}">
                      <a16:colId xmlns:a16="http://schemas.microsoft.com/office/drawing/2014/main" val="1367206375"/>
                    </a:ext>
                  </a:extLst>
                </a:gridCol>
              </a:tblGrid>
              <a:tr h="493776">
                <a:tc>
                  <a:txBody>
                    <a:bodyPr/>
                    <a:lstStyle/>
                    <a:p>
                      <a:pPr marL="0" marR="0">
                        <a:lnSpc>
                          <a:spcPct val="90000"/>
                        </a:lnSpc>
                        <a:spcBef>
                          <a:spcPts val="0"/>
                        </a:spcBef>
                        <a:spcAft>
                          <a:spcPts val="0"/>
                        </a:spcAft>
                      </a:pPr>
                      <a:r>
                        <a:rPr lang="en-US" sz="1800" dirty="0">
                          <a:effectLst/>
                        </a:rPr>
                        <a:t>IEEE 802.11 standard</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Year</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Max data rate</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Range </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Frequency</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1071449787"/>
                  </a:ext>
                </a:extLst>
              </a:tr>
              <a:tr h="274320">
                <a:tc>
                  <a:txBody>
                    <a:bodyPr/>
                    <a:lstStyle/>
                    <a:p>
                      <a:pPr marL="0" marR="0">
                        <a:spcBef>
                          <a:spcPts val="0"/>
                        </a:spcBef>
                        <a:spcAft>
                          <a:spcPts val="0"/>
                        </a:spcAft>
                      </a:pPr>
                      <a:r>
                        <a:rPr lang="en-US" sz="1800" b="0" dirty="0">
                          <a:effectLst/>
                        </a:rPr>
                        <a:t>802.11b</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1999</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11 Mbps</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30 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2.4 Ghz</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4011830295"/>
                  </a:ext>
                </a:extLst>
              </a:tr>
              <a:tr h="274320">
                <a:tc>
                  <a:txBody>
                    <a:bodyPr/>
                    <a:lstStyle/>
                    <a:p>
                      <a:pPr marL="0" marR="0">
                        <a:spcBef>
                          <a:spcPts val="0"/>
                        </a:spcBef>
                        <a:spcAft>
                          <a:spcPts val="0"/>
                        </a:spcAft>
                      </a:pPr>
                      <a:r>
                        <a:rPr lang="en-US" sz="1800" b="0" dirty="0">
                          <a:effectLst/>
                        </a:rPr>
                        <a:t>802.11g</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2003</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54 Mbps</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30m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2.4 Ghz</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2601489631"/>
                  </a:ext>
                </a:extLst>
              </a:tr>
              <a:tr h="383144">
                <a:tc>
                  <a:txBody>
                    <a:bodyPr/>
                    <a:lstStyle/>
                    <a:p>
                      <a:pPr marL="0" marR="0">
                        <a:spcBef>
                          <a:spcPts val="0"/>
                        </a:spcBef>
                        <a:spcAft>
                          <a:spcPts val="0"/>
                        </a:spcAft>
                      </a:pPr>
                      <a:r>
                        <a:rPr lang="en-US" sz="1800" b="0" dirty="0">
                          <a:effectLst/>
                        </a:rPr>
                        <a:t>802.11n  (WiFi 4)</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2009</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600</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70m </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2.4, 5 Ghz</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1531303648"/>
                  </a:ext>
                </a:extLst>
              </a:tr>
              <a:tr h="383144">
                <a:tc>
                  <a:txBody>
                    <a:bodyPr/>
                    <a:lstStyle/>
                    <a:p>
                      <a:pPr marL="0" marR="0">
                        <a:spcBef>
                          <a:spcPts val="0"/>
                        </a:spcBef>
                        <a:spcAft>
                          <a:spcPts val="0"/>
                        </a:spcAft>
                      </a:pPr>
                      <a:r>
                        <a:rPr lang="en-US" sz="1800" b="0" dirty="0">
                          <a:effectLst/>
                        </a:rPr>
                        <a:t>802.11ac (WiFi 5)</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2013</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 3.47Gpbs</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70m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 5 Ghz </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1488146182"/>
                  </a:ext>
                </a:extLst>
              </a:tr>
              <a:tr h="383144">
                <a:tc>
                  <a:txBody>
                    <a:bodyPr/>
                    <a:lstStyle/>
                    <a:p>
                      <a:pPr marL="0" marR="0">
                        <a:spcBef>
                          <a:spcPts val="0"/>
                        </a:spcBef>
                        <a:spcAft>
                          <a:spcPts val="0"/>
                        </a:spcAft>
                      </a:pPr>
                      <a:r>
                        <a:rPr lang="en-US" sz="1800" b="0" dirty="0">
                          <a:effectLst/>
                        </a:rPr>
                        <a:t>802.11ax (WiFi 6)</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2020 </a:t>
                      </a:r>
                      <a:r>
                        <a:rPr lang="en-US" sz="1200" dirty="0">
                          <a:effectLst/>
                        </a:rPr>
                        <a:t>(exp.)</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14 Gbps </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70m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2.4, 5 Ghz </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2717794024"/>
                  </a:ext>
                </a:extLst>
              </a:tr>
              <a:tr h="548640">
                <a:tc>
                  <a:txBody>
                    <a:bodyPr/>
                    <a:lstStyle/>
                    <a:p>
                      <a:pPr marL="0" marR="0">
                        <a:spcBef>
                          <a:spcPts val="0"/>
                        </a:spcBef>
                        <a:spcAft>
                          <a:spcPts val="0"/>
                        </a:spcAft>
                      </a:pPr>
                      <a:r>
                        <a:rPr lang="en-US" sz="1800" b="0" dirty="0">
                          <a:effectLst/>
                        </a:rPr>
                        <a:t>802.11af</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2014</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35 – 560 Mbps</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1 Km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unused TV bands (54-790 MHz)</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578689878"/>
                  </a:ext>
                </a:extLst>
              </a:tr>
              <a:tr h="274320">
                <a:tc>
                  <a:txBody>
                    <a:bodyPr/>
                    <a:lstStyle/>
                    <a:p>
                      <a:pPr marL="0" marR="0">
                        <a:spcBef>
                          <a:spcPts val="0"/>
                        </a:spcBef>
                        <a:spcAft>
                          <a:spcPts val="0"/>
                        </a:spcAft>
                      </a:pPr>
                      <a:r>
                        <a:rPr lang="en-US" sz="1800" b="0" dirty="0">
                          <a:effectLst/>
                        </a:rPr>
                        <a:t>802.11ah</a:t>
                      </a:r>
                      <a:endParaRPr lang="en-US" sz="1800" b="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2017</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347Mbps</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1 Km</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tc>
                  <a:txBody>
                    <a:bodyPr/>
                    <a:lstStyle/>
                    <a:p>
                      <a:pPr marL="0" marR="0">
                        <a:spcBef>
                          <a:spcPts val="0"/>
                        </a:spcBef>
                        <a:spcAft>
                          <a:spcPts val="0"/>
                        </a:spcAft>
                      </a:pPr>
                      <a:r>
                        <a:rPr lang="en-US" sz="1800" dirty="0">
                          <a:effectLst/>
                        </a:rPr>
                        <a:t>900 Mhz</a:t>
                      </a:r>
                      <a:endParaRPr lang="en-US" sz="1800" dirty="0">
                        <a:effectLst/>
                        <a:latin typeface="Cambria" panose="02040503050406030204" pitchFamily="18" charset="0"/>
                        <a:ea typeface="MS Mincho" panose="02020609040205080304" pitchFamily="49" charset="-128"/>
                        <a:cs typeface="Courier New" panose="02070309020205020404" pitchFamily="49" charset="0"/>
                      </a:endParaRPr>
                    </a:p>
                  </a:txBody>
                  <a:tcPr marL="51435" marR="51435" marT="0" marB="0"/>
                </a:tc>
                <a:extLst>
                  <a:ext uri="{0D108BD9-81ED-4DB2-BD59-A6C34878D82A}">
                    <a16:rowId xmlns:a16="http://schemas.microsoft.com/office/drawing/2014/main" val="2537358628"/>
                  </a:ext>
                </a:extLst>
              </a:tr>
            </a:tbl>
          </a:graphicData>
        </a:graphic>
      </p:graphicFrame>
      <p:sp>
        <p:nvSpPr>
          <p:cNvPr id="291" name="Rectangle 5">
            <a:extLst>
              <a:ext uri="{FF2B5EF4-FFF2-40B4-BE49-F238E27FC236}">
                <a16:creationId xmlns:a16="http://schemas.microsoft.com/office/drawing/2014/main" id="{FF5FCC4D-A86C-074D-AC0E-AED1826D4D81}"/>
              </a:ext>
            </a:extLst>
          </p:cNvPr>
          <p:cNvSpPr>
            <a:spLocks noChangeArrowheads="1"/>
          </p:cNvSpPr>
          <p:nvPr/>
        </p:nvSpPr>
        <p:spPr bwMode="auto">
          <a:xfrm>
            <a:off x="739378" y="5073254"/>
            <a:ext cx="7461647" cy="789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08360" indent="-208360">
              <a:lnSpc>
                <a:spcPct val="90000"/>
              </a:lnSpc>
              <a:spcBef>
                <a:spcPct val="20000"/>
              </a:spcBef>
              <a:buClr>
                <a:srgbClr val="000099"/>
              </a:buClr>
              <a:buSzPct val="100000"/>
              <a:buFont typeface="Wingdings" charset="2"/>
              <a:buChar char="§"/>
              <a:defRPr/>
            </a:pPr>
            <a:r>
              <a:rPr lang="en-US" sz="1800" dirty="0"/>
              <a:t>all use CSMA/CA for multiple access, and have base-station and ad-hoc network versions</a:t>
            </a:r>
          </a:p>
        </p:txBody>
      </p:sp>
      <p:sp>
        <p:nvSpPr>
          <p:cNvPr id="6" name="Slide Number Placeholder 3">
            <a:extLst>
              <a:ext uri="{FF2B5EF4-FFF2-40B4-BE49-F238E27FC236}">
                <a16:creationId xmlns:a16="http://schemas.microsoft.com/office/drawing/2014/main" id="{F9DA7283-822D-074D-9983-3EF76DD1C6E3}"/>
              </a:ext>
            </a:extLst>
          </p:cNvPr>
          <p:cNvSpPr txBox="1">
            <a:spLocks/>
          </p:cNvSpPr>
          <p:nvPr/>
        </p:nvSpPr>
        <p:spPr>
          <a:xfrm>
            <a:off x="87171" y="6376988"/>
            <a:ext cx="5938109" cy="344997"/>
          </a:xfrm>
          <a:prstGeom prst="rect">
            <a:avLst/>
          </a:prstGeom>
        </p:spPr>
        <p:txBody>
          <a:bodyPr/>
          <a:lstStyle>
            <a:defPPr>
              <a:defRPr lang="en-US"/>
            </a:defPPr>
            <a:lvl1pPr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anose="020B0604020202020204" pitchFamily="34" charset="0"/>
                <a:ea typeface="+mn-ea"/>
                <a:cs typeface="+mn-cs"/>
              </a:defRPr>
            </a:lvl5pPr>
            <a:lvl6pPr marL="2286000" algn="l" defTabSz="914400" rtl="0" eaLnBrk="1" latinLnBrk="0" hangingPunct="1">
              <a:defRPr sz="2400" b="1" kern="1200">
                <a:solidFill>
                  <a:schemeClr val="tx1"/>
                </a:solidFill>
                <a:latin typeface="Arial Narrow" panose="020B0604020202020204" pitchFamily="34" charset="0"/>
                <a:ea typeface="+mn-ea"/>
                <a:cs typeface="+mn-cs"/>
              </a:defRPr>
            </a:lvl6pPr>
            <a:lvl7pPr marL="2743200" algn="l" defTabSz="914400" rtl="0" eaLnBrk="1" latinLnBrk="0" hangingPunct="1">
              <a:defRPr sz="2400" b="1" kern="1200">
                <a:solidFill>
                  <a:schemeClr val="tx1"/>
                </a:solidFill>
                <a:latin typeface="Arial Narrow" panose="020B0604020202020204" pitchFamily="34" charset="0"/>
                <a:ea typeface="+mn-ea"/>
                <a:cs typeface="+mn-cs"/>
              </a:defRPr>
            </a:lvl7pPr>
            <a:lvl8pPr marL="3200400" algn="l" defTabSz="914400" rtl="0" eaLnBrk="1" latinLnBrk="0" hangingPunct="1">
              <a:defRPr sz="2400" b="1" kern="1200">
                <a:solidFill>
                  <a:schemeClr val="tx1"/>
                </a:solidFill>
                <a:latin typeface="Arial Narrow" panose="020B0604020202020204" pitchFamily="34" charset="0"/>
                <a:ea typeface="+mn-ea"/>
                <a:cs typeface="+mn-cs"/>
              </a:defRPr>
            </a:lvl8pPr>
            <a:lvl9pPr marL="3657600" algn="l" defTabSz="914400" rtl="0" eaLnBrk="1" latinLnBrk="0" hangingPunct="1">
              <a:defRPr sz="2400" b="1" kern="1200">
                <a:solidFill>
                  <a:schemeClr val="tx1"/>
                </a:solidFill>
                <a:latin typeface="Arial Narrow" panose="020B0604020202020204" pitchFamily="34" charset="0"/>
                <a:ea typeface="+mn-ea"/>
                <a:cs typeface="+mn-cs"/>
              </a:defRPr>
            </a:lvl9pPr>
          </a:lstStyle>
          <a:p>
            <a:r>
              <a:rPr lang="en-US" sz="1600" b="0" dirty="0">
                <a:latin typeface="+mn-lt"/>
              </a:rPr>
              <a:t>Book: Kurose and Ross: Wireless and Mobile Networks: 7- </a:t>
            </a:r>
            <a:fld id="{C4204591-24BD-A542-B9D5-F8D8A88D2FEE}" type="slidenum">
              <a:rPr lang="en-US" sz="1600" b="0" smtClean="0">
                <a:latin typeface="+mn-lt"/>
              </a:rPr>
              <a:pPr/>
              <a:t>37</a:t>
            </a:fld>
            <a:endParaRPr lang="en-US" sz="1600" b="0" dirty="0">
              <a:latin typeface="+mn-lt"/>
            </a:endParaRPr>
          </a:p>
        </p:txBody>
      </p:sp>
    </p:spTree>
    <p:extLst>
      <p:ext uri="{BB962C8B-B14F-4D97-AF65-F5344CB8AC3E}">
        <p14:creationId xmlns:p14="http://schemas.microsoft.com/office/powerpoint/2010/main" val="179193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8A31-0458-AC4F-9D19-7839B0BE7E7D}"/>
              </a:ext>
            </a:extLst>
          </p:cNvPr>
          <p:cNvSpPr>
            <a:spLocks noGrp="1"/>
          </p:cNvSpPr>
          <p:nvPr>
            <p:ph type="title"/>
          </p:nvPr>
        </p:nvSpPr>
        <p:spPr>
          <a:xfrm>
            <a:off x="388761" y="188640"/>
            <a:ext cx="8215687" cy="762000"/>
          </a:xfrm>
        </p:spPr>
        <p:txBody>
          <a:bodyPr/>
          <a:lstStyle/>
          <a:p>
            <a:r>
              <a:rPr lang="en-US" dirty="0"/>
              <a:t>Lecture Summary</a:t>
            </a:r>
          </a:p>
        </p:txBody>
      </p:sp>
      <p:sp>
        <p:nvSpPr>
          <p:cNvPr id="3" name="Content Placeholder 2">
            <a:extLst>
              <a:ext uri="{FF2B5EF4-FFF2-40B4-BE49-F238E27FC236}">
                <a16:creationId xmlns:a16="http://schemas.microsoft.com/office/drawing/2014/main" id="{0E193710-AD5A-124D-9C51-77DFD776CF7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93914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179388" y="188913"/>
            <a:ext cx="6526212" cy="647700"/>
          </a:xfrm>
        </p:spPr>
        <p:txBody>
          <a:bodyPr/>
          <a:lstStyle/>
          <a:p>
            <a:r>
              <a:rPr lang="en-US" dirty="0">
                <a:latin typeface="Arial" charset="0"/>
                <a:ea typeface="ＭＳ Ｐゴシック" charset="0"/>
                <a:cs typeface="ＭＳ Ｐゴシック" charset="0"/>
              </a:rPr>
              <a:t>Mobile World ..</a:t>
            </a:r>
          </a:p>
        </p:txBody>
      </p:sp>
      <p:sp>
        <p:nvSpPr>
          <p:cNvPr id="23554" name="Content Placeholder 2"/>
          <p:cNvSpPr>
            <a:spLocks noGrp="1"/>
          </p:cNvSpPr>
          <p:nvPr>
            <p:ph idx="1"/>
          </p:nvPr>
        </p:nvSpPr>
        <p:spPr>
          <a:xfrm>
            <a:off x="357188" y="1214438"/>
            <a:ext cx="8229600" cy="5327650"/>
          </a:xfrm>
        </p:spPr>
        <p:txBody>
          <a:bodyPr/>
          <a:lstStyle/>
          <a:p>
            <a:r>
              <a:rPr lang="en-US" dirty="0">
                <a:latin typeface="Arial" charset="0"/>
                <a:ea typeface="ＭＳ Ｐゴシック" charset="0"/>
                <a:cs typeface="ＭＳ Ｐゴシック" charset="0"/>
              </a:rPr>
              <a:t>Number of Mobile subscription &gt; 6.8 Billion</a:t>
            </a:r>
          </a:p>
          <a:p>
            <a:pPr lvl="1"/>
            <a:r>
              <a:rPr lang="en-US" dirty="0">
                <a:latin typeface="Arial" charset="0"/>
                <a:ea typeface="ＭＳ Ｐゴシック" charset="0"/>
              </a:rPr>
              <a:t>Number of mobile users: 4.1 Billion (60% of world’s population)</a:t>
            </a:r>
          </a:p>
          <a:p>
            <a:pPr lvl="2"/>
            <a:r>
              <a:rPr lang="en-US" dirty="0">
                <a:latin typeface="Arial" charset="0"/>
                <a:ea typeface="ＭＳ Ｐゴシック" charset="0"/>
              </a:rPr>
              <a:t>No more growth in subscription in developed world (almost 110% coverage)</a:t>
            </a:r>
          </a:p>
          <a:p>
            <a:pPr lvl="1"/>
            <a:r>
              <a:rPr lang="en-US" dirty="0">
                <a:latin typeface="Arial" charset="0"/>
                <a:ea typeface="ＭＳ Ｐゴシック" charset="0"/>
              </a:rPr>
              <a:t>75% GSM, 14% WCDMA/HSPA</a:t>
            </a:r>
          </a:p>
          <a:p>
            <a:pPr lvl="1"/>
            <a:r>
              <a:rPr lang="en-US" dirty="0">
                <a:latin typeface="Arial" charset="0"/>
                <a:ea typeface="ＭＳ Ｐゴシック" charset="0"/>
              </a:rPr>
              <a:t>India : 884 Million subscribers (73% population) : source – TRAI</a:t>
            </a:r>
          </a:p>
          <a:p>
            <a:pPr lvl="1"/>
            <a:r>
              <a:rPr lang="en-US" dirty="0">
                <a:latin typeface="Arial" charset="0"/>
                <a:ea typeface="ＭＳ Ｐゴシック" charset="0"/>
              </a:rPr>
              <a:t>Rapid growth expected in India, China, and developing countries</a:t>
            </a:r>
          </a:p>
          <a:p>
            <a:r>
              <a:rPr lang="en-US" dirty="0">
                <a:latin typeface="Arial" charset="0"/>
                <a:ea typeface="ＭＳ Ｐゴシック" charset="0"/>
                <a:cs typeface="ＭＳ Ｐゴシック" charset="0"/>
              </a:rPr>
              <a:t>Mobile communication – Huge impact on our society – specially in developing countries</a:t>
            </a:r>
          </a:p>
          <a:p>
            <a:pPr lvl="1"/>
            <a:r>
              <a:rPr lang="en-US" dirty="0">
                <a:latin typeface="Arial" charset="0"/>
                <a:ea typeface="ＭＳ Ｐゴシック" charset="0"/>
              </a:rPr>
              <a:t>Enabling a common man</a:t>
            </a:r>
          </a:p>
          <a:p>
            <a:pPr lvl="1"/>
            <a:r>
              <a:rPr lang="en-US" dirty="0">
                <a:latin typeface="Arial" charset="0"/>
                <a:ea typeface="ＭＳ Ｐゴシック" charset="0"/>
              </a:rPr>
              <a:t>Significant impact on our productivity</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85459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12CD22-03C4-964D-B188-E52D28F9BB39}"/>
              </a:ext>
            </a:extLst>
          </p:cNvPr>
          <p:cNvSpPr>
            <a:spLocks noGrp="1"/>
          </p:cNvSpPr>
          <p:nvPr>
            <p:ph idx="1"/>
          </p:nvPr>
        </p:nvSpPr>
        <p:spPr/>
        <p:txBody>
          <a:bodyPr/>
          <a:lstStyle/>
          <a:p>
            <a:r>
              <a:rPr lang="en-US" dirty="0"/>
              <a:t>High Connectivity</a:t>
            </a:r>
          </a:p>
          <a:p>
            <a:r>
              <a:rPr lang="en-US" dirty="0"/>
              <a:t>High bandwidth</a:t>
            </a:r>
          </a:p>
          <a:p>
            <a:r>
              <a:rPr lang="en-US" dirty="0"/>
              <a:t>Bandwidth on Demand</a:t>
            </a:r>
          </a:p>
          <a:p>
            <a:r>
              <a:rPr lang="en-US" dirty="0"/>
              <a:t>Real time communication – upper bound on delays</a:t>
            </a:r>
          </a:p>
          <a:p>
            <a:r>
              <a:rPr lang="en-US" dirty="0"/>
              <a:t>High Reliability </a:t>
            </a:r>
          </a:p>
          <a:p>
            <a:pPr lvl="1"/>
            <a:r>
              <a:rPr lang="en-US" dirty="0"/>
              <a:t>Low error rate </a:t>
            </a:r>
          </a:p>
          <a:p>
            <a:pPr lvl="1"/>
            <a:r>
              <a:rPr lang="en-US" dirty="0"/>
              <a:t>No packet loss</a:t>
            </a:r>
          </a:p>
          <a:p>
            <a:r>
              <a:rPr lang="en-US" dirty="0"/>
              <a:t>Manageability and Operation Support</a:t>
            </a:r>
          </a:p>
          <a:p>
            <a:pPr lvl="1"/>
            <a:r>
              <a:rPr lang="en-US" dirty="0"/>
              <a:t>Ease of installation, Maintenance, Configurability</a:t>
            </a:r>
          </a:p>
          <a:p>
            <a:r>
              <a:rPr lang="en-US" dirty="0"/>
              <a:t>Network Agility - Adaption to changing business needs</a:t>
            </a:r>
          </a:p>
          <a:p>
            <a:r>
              <a:rPr lang="en-US" dirty="0"/>
              <a:t>Low cost – affordability </a:t>
            </a:r>
          </a:p>
          <a:p>
            <a:r>
              <a:rPr lang="en-US" dirty="0"/>
              <a:t>Security </a:t>
            </a:r>
          </a:p>
          <a:p>
            <a:r>
              <a:rPr lang="en-US" dirty="0"/>
              <a:t>Support for many low level protocols and technologies</a:t>
            </a:r>
          </a:p>
          <a:p>
            <a:endParaRPr lang="en-US" dirty="0"/>
          </a:p>
          <a:p>
            <a:endParaRPr lang="en-US" dirty="0"/>
          </a:p>
          <a:p>
            <a:pPr lvl="1"/>
            <a:endParaRPr lang="en-US" dirty="0"/>
          </a:p>
        </p:txBody>
      </p:sp>
      <p:sp>
        <p:nvSpPr>
          <p:cNvPr id="3" name="Title 2">
            <a:extLst>
              <a:ext uri="{FF2B5EF4-FFF2-40B4-BE49-F238E27FC236}">
                <a16:creationId xmlns:a16="http://schemas.microsoft.com/office/drawing/2014/main" id="{353726A6-0B90-C748-A3C9-9775A0D3073C}"/>
              </a:ext>
            </a:extLst>
          </p:cNvPr>
          <p:cNvSpPr>
            <a:spLocks noGrp="1"/>
          </p:cNvSpPr>
          <p:nvPr>
            <p:ph type="title"/>
          </p:nvPr>
        </p:nvSpPr>
        <p:spPr/>
        <p:txBody>
          <a:bodyPr/>
          <a:lstStyle/>
          <a:p>
            <a:r>
              <a:rPr lang="en-US" sz="2800" dirty="0"/>
              <a:t>Network Requirements for Digital Transformation</a:t>
            </a:r>
          </a:p>
        </p:txBody>
      </p:sp>
    </p:spTree>
    <p:extLst>
      <p:ext uri="{BB962C8B-B14F-4D97-AF65-F5344CB8AC3E}">
        <p14:creationId xmlns:p14="http://schemas.microsoft.com/office/powerpoint/2010/main" val="4078128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79388" y="188913"/>
            <a:ext cx="6221412" cy="647700"/>
          </a:xfrm>
        </p:spPr>
        <p:txBody>
          <a:bodyPr/>
          <a:lstStyle/>
          <a:p>
            <a:r>
              <a:rPr lang="en-US">
                <a:latin typeface="Arial" charset="0"/>
                <a:ea typeface="ＭＳ Ｐゴシック" charset="0"/>
                <a:cs typeface="ＭＳ Ｐゴシック" charset="0"/>
              </a:rPr>
              <a:t>Fixed and Mobile Subscription</a:t>
            </a:r>
          </a:p>
        </p:txBody>
      </p:sp>
      <p:sp>
        <p:nvSpPr>
          <p:cNvPr id="29" name="Freeform 3"/>
          <p:cNvSpPr/>
          <p:nvPr/>
        </p:nvSpPr>
        <p:spPr>
          <a:xfrm>
            <a:off x="985838" y="6127750"/>
            <a:ext cx="223837" cy="104775"/>
          </a:xfrm>
          <a:custGeom>
            <a:avLst/>
            <a:gdLst>
              <a:gd name="connsiteX0" fmla="*/ 19050 w 140042"/>
              <a:gd name="connsiteY0" fmla="*/ 19050 h 76200"/>
              <a:gd name="connsiteX1" fmla="*/ 120992 w 140042"/>
              <a:gd name="connsiteY1" fmla="*/ 19050 h 76200"/>
            </a:gdLst>
            <a:ahLst/>
            <a:cxnLst>
              <a:cxn ang="0">
                <a:pos x="connsiteX0" y="connsiteY0"/>
              </a:cxn>
              <a:cxn ang="1">
                <a:pos x="connsiteX1" y="connsiteY1"/>
              </a:cxn>
            </a:cxnLst>
            <a:rect l="l" t="t" r="r" b="b"/>
            <a:pathLst>
              <a:path w="140042" h="76200">
                <a:moveTo>
                  <a:pt x="19050" y="19050"/>
                </a:moveTo>
                <a:lnTo>
                  <a:pt x="120992" y="19050"/>
                </a:lnTo>
              </a:path>
            </a:pathLst>
          </a:custGeom>
          <a:noFill/>
          <a:ln w="38100" cap="flat" cmpd="sng" algn="ctr">
            <a:solidFill>
              <a:srgbClr val="00625F">
                <a:alpha val="100000"/>
              </a:srgbClr>
            </a:solidFill>
            <a:prstDash val="dash"/>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sp>
        <p:nvSpPr>
          <p:cNvPr id="30" name="Freeform 3"/>
          <p:cNvSpPr/>
          <p:nvPr/>
        </p:nvSpPr>
        <p:spPr>
          <a:xfrm>
            <a:off x="2843213" y="6372225"/>
            <a:ext cx="223837" cy="104775"/>
          </a:xfrm>
          <a:custGeom>
            <a:avLst/>
            <a:gdLst>
              <a:gd name="connsiteX0" fmla="*/ 19050 w 140042"/>
              <a:gd name="connsiteY0" fmla="*/ 19050 h 76200"/>
              <a:gd name="connsiteX1" fmla="*/ 120993 w 140042"/>
              <a:gd name="connsiteY1" fmla="*/ 19050 h 76200"/>
            </a:gdLst>
            <a:ahLst/>
            <a:cxnLst>
              <a:cxn ang="0">
                <a:pos x="connsiteX0" y="connsiteY0"/>
              </a:cxn>
              <a:cxn ang="1">
                <a:pos x="connsiteX1" y="connsiteY1"/>
              </a:cxn>
            </a:cxnLst>
            <a:rect l="l" t="t" r="r" b="b"/>
            <a:pathLst>
              <a:path w="140042" h="76200">
                <a:moveTo>
                  <a:pt x="19050" y="19050"/>
                </a:moveTo>
                <a:lnTo>
                  <a:pt x="120993" y="19050"/>
                </a:lnTo>
              </a:path>
            </a:pathLst>
          </a:custGeom>
          <a:noFill/>
          <a:ln w="38100" cap="flat" cmpd="sng" algn="ctr">
            <a:solidFill>
              <a:srgbClr val="BBDEEF">
                <a:alpha val="100000"/>
              </a:srgbClr>
            </a:solidFill>
            <a:prstDash val="dash"/>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sp>
        <p:nvSpPr>
          <p:cNvPr id="31" name="Freeform 3"/>
          <p:cNvSpPr/>
          <p:nvPr/>
        </p:nvSpPr>
        <p:spPr>
          <a:xfrm>
            <a:off x="4941888" y="6132513"/>
            <a:ext cx="212725" cy="84137"/>
          </a:xfrm>
          <a:custGeom>
            <a:avLst/>
            <a:gdLst>
              <a:gd name="connsiteX0" fmla="*/ 15240 w 132422"/>
              <a:gd name="connsiteY0" fmla="*/ 15240 h 60960"/>
              <a:gd name="connsiteX1" fmla="*/ 117182 w 132422"/>
              <a:gd name="connsiteY1" fmla="*/ 15240 h 60960"/>
            </a:gdLst>
            <a:ahLst/>
            <a:cxnLst>
              <a:cxn ang="0">
                <a:pos x="connsiteX0" y="connsiteY0"/>
              </a:cxn>
              <a:cxn ang="1">
                <a:pos x="connsiteX1" y="connsiteY1"/>
              </a:cxn>
            </a:cxnLst>
            <a:rect l="l" t="t" r="r" b="b"/>
            <a:pathLst>
              <a:path w="132422" h="60960">
                <a:moveTo>
                  <a:pt x="15240" y="15240"/>
                </a:moveTo>
                <a:lnTo>
                  <a:pt x="117182" y="15240"/>
                </a:lnTo>
              </a:path>
            </a:pathLst>
          </a:custGeom>
          <a:noFill/>
          <a:ln w="25400" cap="flat" cmpd="sng" algn="ctr">
            <a:solidFill>
              <a:srgbClr val="FBBB00">
                <a:alpha val="100000"/>
              </a:srgbClr>
            </a:solidFill>
            <a:prstDash val="dash"/>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sp>
        <p:nvSpPr>
          <p:cNvPr id="32" name="Freeform 3"/>
          <p:cNvSpPr/>
          <p:nvPr/>
        </p:nvSpPr>
        <p:spPr>
          <a:xfrm>
            <a:off x="4938713" y="6373813"/>
            <a:ext cx="219075" cy="95250"/>
          </a:xfrm>
          <a:custGeom>
            <a:avLst/>
            <a:gdLst>
              <a:gd name="connsiteX0" fmla="*/ 17271 w 136486"/>
              <a:gd name="connsiteY0" fmla="*/ 17271 h 69088"/>
              <a:gd name="connsiteX1" fmla="*/ 119214 w 136486"/>
              <a:gd name="connsiteY1" fmla="*/ 17271 h 69088"/>
            </a:gdLst>
            <a:ahLst/>
            <a:cxnLst>
              <a:cxn ang="0">
                <a:pos x="connsiteX0" y="connsiteY0"/>
              </a:cxn>
              <a:cxn ang="1">
                <a:pos x="connsiteX1" y="connsiteY1"/>
              </a:cxn>
            </a:cxnLst>
            <a:rect l="l" t="t" r="r" b="b"/>
            <a:pathLst>
              <a:path w="136486" h="69088">
                <a:moveTo>
                  <a:pt x="17271" y="17271"/>
                </a:moveTo>
                <a:lnTo>
                  <a:pt x="119214" y="17271"/>
                </a:lnTo>
              </a:path>
            </a:pathLst>
          </a:custGeom>
          <a:noFill/>
          <a:ln w="38100" cap="flat" cmpd="sng" algn="ctr">
            <a:solidFill>
              <a:srgbClr val="E42118">
                <a:alpha val="100000"/>
              </a:srgbClr>
            </a:solidFill>
            <a:prstDash val="solid"/>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sp>
        <p:nvSpPr>
          <p:cNvPr id="33" name="Freeform 3"/>
          <p:cNvSpPr/>
          <p:nvPr/>
        </p:nvSpPr>
        <p:spPr>
          <a:xfrm>
            <a:off x="2846388" y="6129338"/>
            <a:ext cx="219075" cy="95250"/>
          </a:xfrm>
          <a:custGeom>
            <a:avLst/>
            <a:gdLst>
              <a:gd name="connsiteX0" fmla="*/ 17271 w 136486"/>
              <a:gd name="connsiteY0" fmla="*/ 17271 h 69088"/>
              <a:gd name="connsiteX1" fmla="*/ 119214 w 136486"/>
              <a:gd name="connsiteY1" fmla="*/ 17271 h 69088"/>
            </a:gdLst>
            <a:ahLst/>
            <a:cxnLst>
              <a:cxn ang="0">
                <a:pos x="connsiteX0" y="connsiteY0"/>
              </a:cxn>
              <a:cxn ang="1">
                <a:pos x="connsiteX1" y="connsiteY1"/>
              </a:cxn>
            </a:cxnLst>
            <a:rect l="l" t="t" r="r" b="b"/>
            <a:pathLst>
              <a:path w="136486" h="69088">
                <a:moveTo>
                  <a:pt x="17271" y="17271"/>
                </a:moveTo>
                <a:lnTo>
                  <a:pt x="119214" y="17271"/>
                </a:lnTo>
              </a:path>
            </a:pathLst>
          </a:custGeom>
          <a:noFill/>
          <a:ln w="38100" cap="flat" cmpd="sng" algn="ctr">
            <a:solidFill>
              <a:srgbClr val="7B0663">
                <a:alpha val="100000"/>
              </a:srgbClr>
            </a:solidFill>
            <a:prstDash val="solid"/>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sp>
        <p:nvSpPr>
          <p:cNvPr id="34" name="Freeform 3"/>
          <p:cNvSpPr/>
          <p:nvPr/>
        </p:nvSpPr>
        <p:spPr>
          <a:xfrm>
            <a:off x="985838" y="6372225"/>
            <a:ext cx="223837" cy="104775"/>
          </a:xfrm>
          <a:custGeom>
            <a:avLst/>
            <a:gdLst>
              <a:gd name="connsiteX0" fmla="*/ 19050 w 140042"/>
              <a:gd name="connsiteY0" fmla="*/ 19050 h 76200"/>
              <a:gd name="connsiteX1" fmla="*/ 120992 w 140042"/>
              <a:gd name="connsiteY1" fmla="*/ 19050 h 76200"/>
            </a:gdLst>
            <a:ahLst/>
            <a:cxnLst>
              <a:cxn ang="0">
                <a:pos x="connsiteX0" y="connsiteY0"/>
              </a:cxn>
              <a:cxn ang="1">
                <a:pos x="connsiteX1" y="connsiteY1"/>
              </a:cxn>
            </a:cxnLst>
            <a:rect l="l" t="t" r="r" b="b"/>
            <a:pathLst>
              <a:path w="140042" h="76200">
                <a:moveTo>
                  <a:pt x="19050" y="19050"/>
                </a:moveTo>
                <a:lnTo>
                  <a:pt x="120992" y="19050"/>
                </a:lnTo>
              </a:path>
            </a:pathLst>
          </a:custGeom>
          <a:noFill/>
          <a:ln w="38100" cap="flat" cmpd="sng" algn="ctr">
            <a:solidFill>
              <a:srgbClr val="FED67A">
                <a:alpha val="100000"/>
              </a:srgbClr>
            </a:solidFill>
            <a:prstDash val="solid"/>
          </a:ln>
          <a:effectLst/>
        </p:spPr>
        <p:txBody>
          <a:bodyPr anchor="ctr"/>
          <a:lstStyle/>
          <a:p>
            <a:pPr algn="ctr" fontAlgn="auto">
              <a:spcBef>
                <a:spcPts val="0"/>
              </a:spcBef>
              <a:spcAft>
                <a:spcPts val="0"/>
              </a:spcAft>
              <a:defRPr/>
            </a:pPr>
            <a:endParaRPr lang="zh-CN" altLang="en-US" kern="0">
              <a:solidFill>
                <a:sysClr val="windowText" lastClr="000000"/>
              </a:solidFill>
              <a:latin typeface="Calibri"/>
              <a:ea typeface="宋体"/>
              <a:cs typeface="+mn-cs"/>
            </a:endParaRPr>
          </a:p>
        </p:txBody>
      </p:sp>
      <p:pic>
        <p:nvPicPr>
          <p:cNvPr id="256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1423988"/>
            <a:ext cx="4543425" cy="436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1"/>
          <p:cNvSpPr txBox="1"/>
          <p:nvPr/>
        </p:nvSpPr>
        <p:spPr>
          <a:xfrm>
            <a:off x="838200" y="1371600"/>
            <a:ext cx="433388" cy="4283075"/>
          </a:xfrm>
          <a:prstGeom prst="rect">
            <a:avLst/>
          </a:prstGeom>
          <a:noFill/>
        </p:spPr>
        <p:txBody>
          <a:bodyPr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9,000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8,000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7,000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6,000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5,000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4,000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7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7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3,000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2,000</a:t>
            </a:r>
          </a:p>
          <a:p>
            <a:pPr fontAlgn="auto">
              <a:lnSpc>
                <a:spcPts val="1000"/>
              </a:lnSpc>
              <a:spcBef>
                <a:spcPts val="0"/>
              </a:spcBef>
              <a:spcAft>
                <a:spcPts val="0"/>
              </a:spcAft>
              <a:defRPr/>
            </a:pPr>
            <a:endParaRPr lang="en-US" altLang="zh-CN" kern="0" dirty="0">
              <a:solidFill>
                <a:sysClr val="windowText" lastClr="000000"/>
              </a:solidFill>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1,000</a:t>
            </a:r>
          </a:p>
          <a:p>
            <a:pPr fontAlgn="auto">
              <a:lnSpc>
                <a:spcPts val="1600"/>
              </a:lnSpc>
              <a:spcBef>
                <a:spcPts val="0"/>
              </a:spcBef>
              <a:spcAft>
                <a:spcPts val="0"/>
              </a:spcAft>
              <a:defRPr/>
            </a:pPr>
            <a:endParaRPr lang="en-US" altLang="zh-CN" sz="700" kern="0" dirty="0">
              <a:solidFill>
                <a:srgbClr val="707172"/>
              </a:solidFill>
              <a:latin typeface="Times New Roman" pitchFamily="18" charset="0"/>
              <a:cs typeface="Times New Roman" pitchFamily="18" charset="0"/>
            </a:endParaRPr>
          </a:p>
          <a:p>
            <a:pPr fontAlgn="auto">
              <a:lnSpc>
                <a:spcPts val="16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0</a:t>
            </a:r>
          </a:p>
        </p:txBody>
      </p:sp>
      <p:sp>
        <p:nvSpPr>
          <p:cNvPr id="38" name="TextBox 1"/>
          <p:cNvSpPr txBox="1"/>
          <p:nvPr/>
        </p:nvSpPr>
        <p:spPr>
          <a:xfrm>
            <a:off x="5360988" y="5757863"/>
            <a:ext cx="306387"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2016</a:t>
            </a:r>
          </a:p>
        </p:txBody>
      </p:sp>
      <p:sp>
        <p:nvSpPr>
          <p:cNvPr id="39" name="TextBox 1"/>
          <p:cNvSpPr txBox="1"/>
          <p:nvPr/>
        </p:nvSpPr>
        <p:spPr>
          <a:xfrm>
            <a:off x="4852988"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2015</a:t>
            </a:r>
          </a:p>
        </p:txBody>
      </p:sp>
      <p:sp>
        <p:nvSpPr>
          <p:cNvPr id="40" name="TextBox 1"/>
          <p:cNvSpPr txBox="1"/>
          <p:nvPr/>
        </p:nvSpPr>
        <p:spPr>
          <a:xfrm>
            <a:off x="4362450" y="5757863"/>
            <a:ext cx="306388"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2014</a:t>
            </a:r>
          </a:p>
        </p:txBody>
      </p:sp>
      <p:sp>
        <p:nvSpPr>
          <p:cNvPr id="41" name="TextBox 1"/>
          <p:cNvSpPr txBox="1"/>
          <p:nvPr/>
        </p:nvSpPr>
        <p:spPr>
          <a:xfrm>
            <a:off x="3873500" y="5757863"/>
            <a:ext cx="306388"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2013</a:t>
            </a:r>
          </a:p>
        </p:txBody>
      </p:sp>
      <p:sp>
        <p:nvSpPr>
          <p:cNvPr id="42" name="TextBox 1"/>
          <p:cNvSpPr txBox="1"/>
          <p:nvPr/>
        </p:nvSpPr>
        <p:spPr>
          <a:xfrm>
            <a:off x="3365500"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2012</a:t>
            </a:r>
          </a:p>
        </p:txBody>
      </p:sp>
      <p:sp>
        <p:nvSpPr>
          <p:cNvPr id="43" name="TextBox 1"/>
          <p:cNvSpPr txBox="1"/>
          <p:nvPr/>
        </p:nvSpPr>
        <p:spPr>
          <a:xfrm>
            <a:off x="2876550"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2011</a:t>
            </a:r>
          </a:p>
        </p:txBody>
      </p:sp>
      <p:sp>
        <p:nvSpPr>
          <p:cNvPr id="44" name="TextBox 1"/>
          <p:cNvSpPr txBox="1"/>
          <p:nvPr/>
        </p:nvSpPr>
        <p:spPr>
          <a:xfrm>
            <a:off x="2366963"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2010</a:t>
            </a:r>
          </a:p>
        </p:txBody>
      </p:sp>
      <p:sp>
        <p:nvSpPr>
          <p:cNvPr id="45" name="TextBox 1"/>
          <p:cNvSpPr txBox="1"/>
          <p:nvPr/>
        </p:nvSpPr>
        <p:spPr>
          <a:xfrm>
            <a:off x="1878013"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2009</a:t>
            </a:r>
          </a:p>
        </p:txBody>
      </p:sp>
      <p:sp>
        <p:nvSpPr>
          <p:cNvPr id="46" name="TextBox 1"/>
          <p:cNvSpPr txBox="1"/>
          <p:nvPr/>
        </p:nvSpPr>
        <p:spPr>
          <a:xfrm>
            <a:off x="1389063" y="5757863"/>
            <a:ext cx="304800" cy="139700"/>
          </a:xfrm>
          <a:prstGeom prst="rect">
            <a:avLst/>
          </a:prstGeom>
          <a:noFill/>
        </p:spPr>
        <p:txBody>
          <a:bodyPr wrap="none" lIns="0" tIns="0" rIns="0">
            <a:spAutoFit/>
          </a:bodyPr>
          <a:lstStyle/>
          <a:p>
            <a:pPr fontAlgn="auto">
              <a:lnSpc>
                <a:spcPts val="800"/>
              </a:lnSpc>
              <a:spcBef>
                <a:spcPts val="0"/>
              </a:spcBef>
              <a:spcAft>
                <a:spcPts val="0"/>
              </a:spcAft>
              <a:defRPr/>
            </a:pPr>
            <a:r>
              <a:rPr lang="en-US" altLang="zh-CN" sz="700" kern="0" dirty="0">
                <a:solidFill>
                  <a:srgbClr val="707172"/>
                </a:solidFill>
                <a:latin typeface="Times New Roman" pitchFamily="18" charset="0"/>
                <a:cs typeface="Times New Roman" pitchFamily="18" charset="0"/>
              </a:rPr>
              <a:t>2008</a:t>
            </a:r>
          </a:p>
        </p:txBody>
      </p:sp>
      <p:sp>
        <p:nvSpPr>
          <p:cNvPr id="47" name="TextBox 1"/>
          <p:cNvSpPr txBox="1"/>
          <p:nvPr/>
        </p:nvSpPr>
        <p:spPr>
          <a:xfrm>
            <a:off x="5219700" y="6072188"/>
            <a:ext cx="1181100" cy="401637"/>
          </a:xfrm>
          <a:prstGeom prst="rect">
            <a:avLst/>
          </a:prstGeom>
          <a:noFill/>
        </p:spPr>
        <p:txBody>
          <a:bodyPr wrap="none" lIns="0" tIns="0" rIns="0">
            <a:spAutoFit/>
          </a:bodyPr>
          <a:lstStyle/>
          <a:p>
            <a:pPr fontAlgn="auto">
              <a:lnSpc>
                <a:spcPts val="9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Fixed</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broadband</a:t>
            </a:r>
          </a:p>
          <a:p>
            <a:pPr fontAlgn="auto">
              <a:lnSpc>
                <a:spcPts val="14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Mobile</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PCs/tablets</a:t>
            </a:r>
          </a:p>
        </p:txBody>
      </p:sp>
      <p:sp>
        <p:nvSpPr>
          <p:cNvPr id="48" name="TextBox 1"/>
          <p:cNvSpPr txBox="1"/>
          <p:nvPr/>
        </p:nvSpPr>
        <p:spPr>
          <a:xfrm>
            <a:off x="3121025" y="6072188"/>
            <a:ext cx="1506538" cy="401637"/>
          </a:xfrm>
          <a:prstGeom prst="rect">
            <a:avLst/>
          </a:prstGeom>
          <a:noFill/>
        </p:spPr>
        <p:txBody>
          <a:bodyPr wrap="none" lIns="0" tIns="0" rIns="0">
            <a:spAutoFit/>
          </a:bodyPr>
          <a:lstStyle/>
          <a:p>
            <a:pPr fontAlgn="auto">
              <a:lnSpc>
                <a:spcPts val="9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Fixed</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narrowband</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voice</a:t>
            </a:r>
          </a:p>
          <a:p>
            <a:pPr fontAlgn="auto">
              <a:lnSpc>
                <a:spcPts val="14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Fixed</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VoIP</a:t>
            </a:r>
          </a:p>
        </p:txBody>
      </p:sp>
      <p:sp>
        <p:nvSpPr>
          <p:cNvPr id="49" name="TextBox 1"/>
          <p:cNvSpPr txBox="1"/>
          <p:nvPr/>
        </p:nvSpPr>
        <p:spPr>
          <a:xfrm>
            <a:off x="1266825" y="6072188"/>
            <a:ext cx="1282700" cy="401637"/>
          </a:xfrm>
          <a:prstGeom prst="rect">
            <a:avLst/>
          </a:prstGeom>
          <a:noFill/>
        </p:spPr>
        <p:txBody>
          <a:bodyPr wrap="none" lIns="0" tIns="0" rIns="0">
            <a:spAutoFit/>
          </a:bodyPr>
          <a:lstStyle/>
          <a:p>
            <a:pPr fontAlgn="auto">
              <a:lnSpc>
                <a:spcPts val="9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Mobile</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subscriptions</a:t>
            </a:r>
          </a:p>
          <a:p>
            <a:pPr fontAlgn="auto">
              <a:lnSpc>
                <a:spcPts val="1300"/>
              </a:lnSpc>
              <a:spcBef>
                <a:spcPts val="0"/>
              </a:spcBef>
              <a:spcAft>
                <a:spcPts val="0"/>
              </a:spcAft>
              <a:defRPr/>
            </a:pPr>
            <a:r>
              <a:rPr lang="en-US" altLang="zh-CN" sz="700" kern="0" dirty="0">
                <a:solidFill>
                  <a:srgbClr val="5C5957"/>
                </a:solidFill>
                <a:latin typeface="Times New Roman" pitchFamily="18" charset="0"/>
                <a:cs typeface="Times New Roman" pitchFamily="18" charset="0"/>
              </a:rPr>
              <a:t>Mobile</a:t>
            </a:r>
            <a:r>
              <a:rPr lang="en-US" altLang="zh-CN" sz="700" kern="0" dirty="0">
                <a:solidFill>
                  <a:sysClr val="windowText" lastClr="000000"/>
                </a:solidFill>
                <a:latin typeface="Times New Roman" pitchFamily="18" charset="0"/>
                <a:cs typeface="Times New Roman" pitchFamily="18" charset="0"/>
              </a:rPr>
              <a:t> </a:t>
            </a:r>
            <a:r>
              <a:rPr lang="en-US" altLang="zh-CN" sz="700" kern="0" dirty="0">
                <a:solidFill>
                  <a:srgbClr val="5C5957"/>
                </a:solidFill>
                <a:latin typeface="Times New Roman" pitchFamily="18" charset="0"/>
                <a:cs typeface="Times New Roman" pitchFamily="18" charset="0"/>
              </a:rPr>
              <a:t>broadband</a:t>
            </a:r>
          </a:p>
        </p:txBody>
      </p:sp>
      <p:sp>
        <p:nvSpPr>
          <p:cNvPr id="50" name="TextBox 1"/>
          <p:cNvSpPr txBox="1"/>
          <p:nvPr/>
        </p:nvSpPr>
        <p:spPr>
          <a:xfrm>
            <a:off x="1428750" y="1528763"/>
            <a:ext cx="1263650" cy="104775"/>
          </a:xfrm>
          <a:prstGeom prst="rect">
            <a:avLst/>
          </a:prstGeom>
          <a:noFill/>
        </p:spPr>
        <p:txBody>
          <a:bodyPr wrap="none" lIns="0" tIns="0" rIns="0">
            <a:spAutoFit/>
          </a:bodyPr>
          <a:lstStyle/>
          <a:p>
            <a:pPr fontAlgn="auto">
              <a:lnSpc>
                <a:spcPts val="600"/>
              </a:lnSpc>
              <a:spcBef>
                <a:spcPts val="0"/>
              </a:spcBef>
              <a:spcAft>
                <a:spcPts val="0"/>
              </a:spcAft>
              <a:defRPr/>
            </a:pPr>
            <a:r>
              <a:rPr lang="en-US" altLang="zh-CN" sz="600" kern="0" dirty="0">
                <a:solidFill>
                  <a:srgbClr val="9C9E9F"/>
                </a:solidFill>
                <a:latin typeface="Times New Roman" pitchFamily="18" charset="0"/>
                <a:cs typeface="Times New Roman" pitchFamily="18" charset="0"/>
              </a:rPr>
              <a:t>Source:</a:t>
            </a:r>
            <a:r>
              <a:rPr lang="en-US" altLang="zh-CN" sz="600" kern="0" dirty="0">
                <a:solidFill>
                  <a:sysClr val="windowText" lastClr="000000"/>
                </a:solidFill>
                <a:latin typeface="Times New Roman" pitchFamily="18" charset="0"/>
                <a:cs typeface="Times New Roman" pitchFamily="18" charset="0"/>
              </a:rPr>
              <a:t> </a:t>
            </a:r>
            <a:r>
              <a:rPr lang="en-US" altLang="zh-CN" sz="600" kern="0" dirty="0">
                <a:solidFill>
                  <a:srgbClr val="9C9E9F"/>
                </a:solidFill>
                <a:latin typeface="Times New Roman" pitchFamily="18" charset="0"/>
                <a:cs typeface="Times New Roman" pitchFamily="18" charset="0"/>
              </a:rPr>
              <a:t>Ericsson</a:t>
            </a:r>
            <a:r>
              <a:rPr lang="en-US" altLang="zh-CN" sz="600" kern="0" dirty="0">
                <a:solidFill>
                  <a:sysClr val="windowText" lastClr="000000"/>
                </a:solidFill>
                <a:latin typeface="Times New Roman" pitchFamily="18" charset="0"/>
                <a:cs typeface="Times New Roman" pitchFamily="18" charset="0"/>
              </a:rPr>
              <a:t> </a:t>
            </a:r>
            <a:r>
              <a:rPr lang="en-US" altLang="zh-CN" sz="600" kern="0" dirty="0">
                <a:solidFill>
                  <a:srgbClr val="9C9E9F"/>
                </a:solidFill>
                <a:latin typeface="Times New Roman" pitchFamily="18" charset="0"/>
                <a:cs typeface="Times New Roman" pitchFamily="18" charset="0"/>
              </a:rPr>
              <a:t>(2011)</a:t>
            </a:r>
          </a:p>
        </p:txBody>
      </p:sp>
      <p:sp>
        <p:nvSpPr>
          <p:cNvPr id="25623" name="TextBox 50"/>
          <p:cNvSpPr txBox="1">
            <a:spLocks noChangeArrowheads="1"/>
          </p:cNvSpPr>
          <p:nvPr/>
        </p:nvSpPr>
        <p:spPr bwMode="auto">
          <a:xfrm>
            <a:off x="2819400" y="2209800"/>
            <a:ext cx="8651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Mobile</a:t>
            </a:r>
          </a:p>
        </p:txBody>
      </p:sp>
      <p:sp>
        <p:nvSpPr>
          <p:cNvPr id="25624" name="TextBox 52"/>
          <p:cNvSpPr txBox="1">
            <a:spLocks noChangeArrowheads="1"/>
          </p:cNvSpPr>
          <p:nvPr/>
        </p:nvSpPr>
        <p:spPr bwMode="auto">
          <a:xfrm>
            <a:off x="4114800" y="3276600"/>
            <a:ext cx="13144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AA634"/>
                </a:solidFill>
              </a:rPr>
              <a:t>Mobile </a:t>
            </a:r>
          </a:p>
          <a:p>
            <a:pPr eaLnBrk="1" hangingPunct="1"/>
            <a:r>
              <a:rPr lang="en-US" sz="1800">
                <a:solidFill>
                  <a:srgbClr val="FAA634"/>
                </a:solidFill>
              </a:rPr>
              <a:t>Broadband</a:t>
            </a:r>
          </a:p>
        </p:txBody>
      </p:sp>
      <p:sp>
        <p:nvSpPr>
          <p:cNvPr id="25625" name="TextBox 53"/>
          <p:cNvSpPr txBox="1">
            <a:spLocks noChangeArrowheads="1"/>
          </p:cNvSpPr>
          <p:nvPr/>
        </p:nvSpPr>
        <p:spPr bwMode="auto">
          <a:xfrm>
            <a:off x="5715000" y="4953000"/>
            <a:ext cx="19431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E0C00D"/>
                </a:solidFill>
              </a:rPr>
              <a:t>Fixed Broadband</a:t>
            </a:r>
          </a:p>
        </p:txBody>
      </p:sp>
      <p:sp>
        <p:nvSpPr>
          <p:cNvPr id="25626" name="TextBox 54"/>
          <p:cNvSpPr txBox="1">
            <a:spLocks noChangeArrowheads="1"/>
          </p:cNvSpPr>
          <p:nvPr/>
        </p:nvSpPr>
        <p:spPr bwMode="auto">
          <a:xfrm>
            <a:off x="1524000" y="4876800"/>
            <a:ext cx="762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660066"/>
                </a:solidFill>
              </a:rPr>
              <a:t>Voice</a:t>
            </a:r>
          </a:p>
        </p:txBody>
      </p:sp>
      <p:sp>
        <p:nvSpPr>
          <p:cNvPr id="25627" name="TextBox 55"/>
          <p:cNvSpPr txBox="1">
            <a:spLocks noChangeArrowheads="1"/>
          </p:cNvSpPr>
          <p:nvPr/>
        </p:nvSpPr>
        <p:spPr bwMode="auto">
          <a:xfrm>
            <a:off x="5562600" y="5257800"/>
            <a:ext cx="12493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F0000"/>
                </a:solidFill>
              </a:rPr>
              <a:t>Mobile PC</a:t>
            </a:r>
          </a:p>
        </p:txBody>
      </p:sp>
      <p:sp>
        <p:nvSpPr>
          <p:cNvPr id="25628" name="TextBox 34"/>
          <p:cNvSpPr txBox="1">
            <a:spLocks noChangeArrowheads="1"/>
          </p:cNvSpPr>
          <p:nvPr/>
        </p:nvSpPr>
        <p:spPr bwMode="auto">
          <a:xfrm rot="-5400000">
            <a:off x="-836612" y="3046412"/>
            <a:ext cx="27432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t> Subscription In Million </a:t>
            </a:r>
          </a:p>
        </p:txBody>
      </p:sp>
    </p:spTree>
    <p:extLst>
      <p:ext uri="{BB962C8B-B14F-4D97-AF65-F5344CB8AC3E}">
        <p14:creationId xmlns:p14="http://schemas.microsoft.com/office/powerpoint/2010/main" val="642329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C05E76-1A99-0742-B0DD-746CEF63E113}"/>
              </a:ext>
            </a:extLst>
          </p:cNvPr>
          <p:cNvSpPr>
            <a:spLocks noGrp="1"/>
          </p:cNvSpPr>
          <p:nvPr>
            <p:ph idx="1"/>
          </p:nvPr>
        </p:nvSpPr>
        <p:spPr/>
        <p:txBody>
          <a:bodyPr/>
          <a:lstStyle/>
          <a:p>
            <a:r>
              <a:rPr lang="en-IN" sz="2000" dirty="0"/>
              <a:t> Users' bandwidth grows by 50% per year </a:t>
            </a:r>
          </a:p>
          <a:p>
            <a:pPr lvl="1"/>
            <a:r>
              <a:rPr lang="en-IN" sz="1600" dirty="0"/>
              <a:t>10% less than Moore's Law for computer speed</a:t>
            </a:r>
          </a:p>
          <a:p>
            <a:pPr lvl="1"/>
            <a:r>
              <a:rPr lang="en-IN" sz="1600" dirty="0"/>
              <a:t>The new law fits data from 1983 to 2019</a:t>
            </a:r>
            <a:endParaRPr lang="en-US" sz="1600" dirty="0"/>
          </a:p>
        </p:txBody>
      </p:sp>
      <p:sp>
        <p:nvSpPr>
          <p:cNvPr id="2" name="Title 1">
            <a:extLst>
              <a:ext uri="{FF2B5EF4-FFF2-40B4-BE49-F238E27FC236}">
                <a16:creationId xmlns:a16="http://schemas.microsoft.com/office/drawing/2014/main" id="{823441FA-DB76-6649-A286-24D214477F91}"/>
              </a:ext>
            </a:extLst>
          </p:cNvPr>
          <p:cNvSpPr>
            <a:spLocks noGrp="1"/>
          </p:cNvSpPr>
          <p:nvPr>
            <p:ph type="title"/>
          </p:nvPr>
        </p:nvSpPr>
        <p:spPr/>
        <p:txBody>
          <a:bodyPr/>
          <a:lstStyle/>
          <a:p>
            <a:r>
              <a:rPr lang="en-IN" dirty="0"/>
              <a:t>Nielsen's Law of Internet Bandwidth</a:t>
            </a:r>
            <a:br>
              <a:rPr lang="en-IN" dirty="0"/>
            </a:br>
            <a:endParaRPr lang="en-US" dirty="0"/>
          </a:p>
        </p:txBody>
      </p:sp>
      <p:pic>
        <p:nvPicPr>
          <p:cNvPr id="6" name="Picture 5">
            <a:extLst>
              <a:ext uri="{FF2B5EF4-FFF2-40B4-BE49-F238E27FC236}">
                <a16:creationId xmlns:a16="http://schemas.microsoft.com/office/drawing/2014/main" id="{2161C7FE-77BF-6943-A23F-45A3A10B8C76}"/>
              </a:ext>
            </a:extLst>
          </p:cNvPr>
          <p:cNvPicPr>
            <a:picLocks noChangeAspect="1"/>
          </p:cNvPicPr>
          <p:nvPr/>
        </p:nvPicPr>
        <p:blipFill>
          <a:blip r:embed="rId2"/>
          <a:stretch>
            <a:fillRect/>
          </a:stretch>
        </p:blipFill>
        <p:spPr>
          <a:xfrm>
            <a:off x="2657395" y="2636912"/>
            <a:ext cx="5347793" cy="3474620"/>
          </a:xfrm>
          <a:prstGeom prst="rect">
            <a:avLst/>
          </a:prstGeom>
        </p:spPr>
      </p:pic>
    </p:spTree>
    <p:extLst>
      <p:ext uri="{BB962C8B-B14F-4D97-AF65-F5344CB8AC3E}">
        <p14:creationId xmlns:p14="http://schemas.microsoft.com/office/powerpoint/2010/main" val="107833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365BD2-28EB-C547-A8B0-DE6C825B4DC0}"/>
              </a:ext>
            </a:extLst>
          </p:cNvPr>
          <p:cNvSpPr>
            <a:spLocks noGrp="1"/>
          </p:cNvSpPr>
          <p:nvPr>
            <p:ph type="ctrTitle"/>
          </p:nvPr>
        </p:nvSpPr>
        <p:spPr>
          <a:xfrm>
            <a:off x="611560" y="2204864"/>
            <a:ext cx="7772400" cy="1470025"/>
          </a:xfrm>
        </p:spPr>
        <p:txBody>
          <a:bodyPr/>
          <a:lstStyle/>
          <a:p>
            <a:r>
              <a:rPr lang="en-US" dirty="0"/>
              <a:t>What are different types of Datacom technologies?</a:t>
            </a:r>
          </a:p>
        </p:txBody>
      </p:sp>
    </p:spTree>
    <p:extLst>
      <p:ext uri="{BB962C8B-B14F-4D97-AF65-F5344CB8AC3E}">
        <p14:creationId xmlns:p14="http://schemas.microsoft.com/office/powerpoint/2010/main" val="6108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9A425F6-0DF3-194A-9D03-5DEE24019F9E}"/>
              </a:ext>
            </a:extLst>
          </p:cNvPr>
          <p:cNvSpPr/>
          <p:nvPr/>
        </p:nvSpPr>
        <p:spPr bwMode="auto">
          <a:xfrm>
            <a:off x="467544" y="5085184"/>
            <a:ext cx="1800200" cy="1152128"/>
          </a:xfrm>
          <a:prstGeom prst="ellipse">
            <a:avLst/>
          </a:prstGeom>
          <a:solidFill>
            <a:schemeClr val="accent5">
              <a:lumMod val="60000"/>
              <a:lumOff val="4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5" name="Oval 4">
            <a:extLst>
              <a:ext uri="{FF2B5EF4-FFF2-40B4-BE49-F238E27FC236}">
                <a16:creationId xmlns:a16="http://schemas.microsoft.com/office/drawing/2014/main" id="{9D5C86AE-47B7-5F47-8DF2-178E6115D651}"/>
              </a:ext>
            </a:extLst>
          </p:cNvPr>
          <p:cNvSpPr/>
          <p:nvPr/>
        </p:nvSpPr>
        <p:spPr bwMode="auto">
          <a:xfrm>
            <a:off x="467544" y="260648"/>
            <a:ext cx="1800200" cy="1152128"/>
          </a:xfrm>
          <a:prstGeom prst="ellipse">
            <a:avLst/>
          </a:prstGeom>
          <a:solidFill>
            <a:schemeClr val="accent5">
              <a:lumMod val="60000"/>
              <a:lumOff val="4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4" name="TextBox 3">
            <a:extLst>
              <a:ext uri="{FF2B5EF4-FFF2-40B4-BE49-F238E27FC236}">
                <a16:creationId xmlns:a16="http://schemas.microsoft.com/office/drawing/2014/main" id="{A229A00E-8D57-5A45-9D31-4262A7EAFA59}"/>
              </a:ext>
            </a:extLst>
          </p:cNvPr>
          <p:cNvSpPr txBox="1"/>
          <p:nvPr/>
        </p:nvSpPr>
        <p:spPr>
          <a:xfrm>
            <a:off x="899592" y="548680"/>
            <a:ext cx="1152128" cy="461665"/>
          </a:xfrm>
          <a:prstGeom prst="rect">
            <a:avLst/>
          </a:prstGeom>
          <a:noFill/>
        </p:spPr>
        <p:txBody>
          <a:bodyPr wrap="square" rtlCol="0">
            <a:spAutoFit/>
          </a:bodyPr>
          <a:lstStyle/>
          <a:p>
            <a:r>
              <a:rPr lang="en-US" dirty="0">
                <a:solidFill>
                  <a:srgbClr val="FF40FF"/>
                </a:solidFill>
                <a:latin typeface="Calibri" pitchFamily="34" charset="0"/>
              </a:rPr>
              <a:t>Telnet</a:t>
            </a:r>
          </a:p>
        </p:txBody>
      </p:sp>
      <p:sp>
        <p:nvSpPr>
          <p:cNvPr id="8" name="TextBox 7">
            <a:extLst>
              <a:ext uri="{FF2B5EF4-FFF2-40B4-BE49-F238E27FC236}">
                <a16:creationId xmlns:a16="http://schemas.microsoft.com/office/drawing/2014/main" id="{D79FD826-45E5-4442-B413-1ECCBB0D0903}"/>
              </a:ext>
            </a:extLst>
          </p:cNvPr>
          <p:cNvSpPr txBox="1"/>
          <p:nvPr/>
        </p:nvSpPr>
        <p:spPr>
          <a:xfrm>
            <a:off x="971600" y="5430416"/>
            <a:ext cx="1152128" cy="461665"/>
          </a:xfrm>
          <a:prstGeom prst="rect">
            <a:avLst/>
          </a:prstGeom>
          <a:noFill/>
        </p:spPr>
        <p:txBody>
          <a:bodyPr wrap="square" rtlCol="0">
            <a:spAutoFit/>
          </a:bodyPr>
          <a:lstStyle/>
          <a:p>
            <a:r>
              <a:rPr lang="en-US" dirty="0">
                <a:solidFill>
                  <a:srgbClr val="C00000"/>
                </a:solidFill>
                <a:latin typeface="Calibri" pitchFamily="34" charset="0"/>
              </a:rPr>
              <a:t>FTP</a:t>
            </a:r>
          </a:p>
        </p:txBody>
      </p:sp>
      <p:sp>
        <p:nvSpPr>
          <p:cNvPr id="9" name="Oval 8">
            <a:extLst>
              <a:ext uri="{FF2B5EF4-FFF2-40B4-BE49-F238E27FC236}">
                <a16:creationId xmlns:a16="http://schemas.microsoft.com/office/drawing/2014/main" id="{49944B15-37D9-AC42-B914-72A714EF27A1}"/>
              </a:ext>
            </a:extLst>
          </p:cNvPr>
          <p:cNvSpPr/>
          <p:nvPr/>
        </p:nvSpPr>
        <p:spPr bwMode="auto">
          <a:xfrm>
            <a:off x="2915816" y="260648"/>
            <a:ext cx="1800200" cy="1152128"/>
          </a:xfrm>
          <a:prstGeom prst="ellipse">
            <a:avLst/>
          </a:prstGeom>
          <a:solidFill>
            <a:schemeClr val="accent2">
              <a:lumMod val="40000"/>
              <a:lumOff val="6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10" name="TextBox 9">
            <a:extLst>
              <a:ext uri="{FF2B5EF4-FFF2-40B4-BE49-F238E27FC236}">
                <a16:creationId xmlns:a16="http://schemas.microsoft.com/office/drawing/2014/main" id="{12B716E3-58A4-8E4E-92DC-093C278E96EF}"/>
              </a:ext>
            </a:extLst>
          </p:cNvPr>
          <p:cNvSpPr txBox="1"/>
          <p:nvPr/>
        </p:nvSpPr>
        <p:spPr>
          <a:xfrm>
            <a:off x="3347864" y="548680"/>
            <a:ext cx="1152128" cy="461665"/>
          </a:xfrm>
          <a:prstGeom prst="rect">
            <a:avLst/>
          </a:prstGeom>
          <a:noFill/>
        </p:spPr>
        <p:txBody>
          <a:bodyPr wrap="square" rtlCol="0">
            <a:spAutoFit/>
          </a:bodyPr>
          <a:lstStyle/>
          <a:p>
            <a:r>
              <a:rPr lang="en-US" dirty="0">
                <a:solidFill>
                  <a:srgbClr val="FF0000"/>
                </a:solidFill>
                <a:latin typeface="Calibri" pitchFamily="34" charset="0"/>
              </a:rPr>
              <a:t>SMTP</a:t>
            </a:r>
          </a:p>
        </p:txBody>
      </p:sp>
      <p:sp>
        <p:nvSpPr>
          <p:cNvPr id="11" name="Oval 10">
            <a:extLst>
              <a:ext uri="{FF2B5EF4-FFF2-40B4-BE49-F238E27FC236}">
                <a16:creationId xmlns:a16="http://schemas.microsoft.com/office/drawing/2014/main" id="{1283BC8A-D009-2B4F-9735-F3125F41BC12}"/>
              </a:ext>
            </a:extLst>
          </p:cNvPr>
          <p:cNvSpPr/>
          <p:nvPr/>
        </p:nvSpPr>
        <p:spPr bwMode="auto">
          <a:xfrm>
            <a:off x="2901426" y="5085184"/>
            <a:ext cx="2188942" cy="1152128"/>
          </a:xfrm>
          <a:prstGeom prst="ellipse">
            <a:avLst/>
          </a:prstGeom>
          <a:solidFill>
            <a:srgbClr val="FFC000"/>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12" name="TextBox 11">
            <a:extLst>
              <a:ext uri="{FF2B5EF4-FFF2-40B4-BE49-F238E27FC236}">
                <a16:creationId xmlns:a16="http://schemas.microsoft.com/office/drawing/2014/main" id="{4F4795CC-CCCE-8D42-A89A-CB9B550A26F7}"/>
              </a:ext>
            </a:extLst>
          </p:cNvPr>
          <p:cNvSpPr txBox="1"/>
          <p:nvPr/>
        </p:nvSpPr>
        <p:spPr>
          <a:xfrm>
            <a:off x="1115616" y="2384884"/>
            <a:ext cx="1400923"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15" name="Oval 14">
            <a:extLst>
              <a:ext uri="{FF2B5EF4-FFF2-40B4-BE49-F238E27FC236}">
                <a16:creationId xmlns:a16="http://schemas.microsoft.com/office/drawing/2014/main" id="{C4336C66-560F-B84C-8C22-1F044A6E2333}"/>
              </a:ext>
            </a:extLst>
          </p:cNvPr>
          <p:cNvSpPr/>
          <p:nvPr/>
        </p:nvSpPr>
        <p:spPr bwMode="auto">
          <a:xfrm>
            <a:off x="663250" y="2249252"/>
            <a:ext cx="2188942" cy="1152128"/>
          </a:xfrm>
          <a:prstGeom prst="ellipse">
            <a:avLst/>
          </a:prstGeom>
          <a:solidFill>
            <a:srgbClr val="FFC000"/>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16" name="TextBox 15">
            <a:extLst>
              <a:ext uri="{FF2B5EF4-FFF2-40B4-BE49-F238E27FC236}">
                <a16:creationId xmlns:a16="http://schemas.microsoft.com/office/drawing/2014/main" id="{A86CB113-D74C-B140-BC9B-29B9703347FA}"/>
              </a:ext>
            </a:extLst>
          </p:cNvPr>
          <p:cNvSpPr txBox="1"/>
          <p:nvPr/>
        </p:nvSpPr>
        <p:spPr>
          <a:xfrm>
            <a:off x="1268016" y="2537284"/>
            <a:ext cx="1400923"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17" name="TextBox 16">
            <a:extLst>
              <a:ext uri="{FF2B5EF4-FFF2-40B4-BE49-F238E27FC236}">
                <a16:creationId xmlns:a16="http://schemas.microsoft.com/office/drawing/2014/main" id="{BADFE15F-AF8E-BD41-8490-9F4EF4349FAF}"/>
              </a:ext>
            </a:extLst>
          </p:cNvPr>
          <p:cNvSpPr txBox="1"/>
          <p:nvPr/>
        </p:nvSpPr>
        <p:spPr>
          <a:xfrm>
            <a:off x="3689445" y="5456075"/>
            <a:ext cx="1400923"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TCP</a:t>
            </a:r>
          </a:p>
        </p:txBody>
      </p:sp>
      <p:sp>
        <p:nvSpPr>
          <p:cNvPr id="19" name="Oval 18">
            <a:extLst>
              <a:ext uri="{FF2B5EF4-FFF2-40B4-BE49-F238E27FC236}">
                <a16:creationId xmlns:a16="http://schemas.microsoft.com/office/drawing/2014/main" id="{C4ED7EF1-5E76-EB4D-9C2F-6CBD31DE5369}"/>
              </a:ext>
            </a:extLst>
          </p:cNvPr>
          <p:cNvSpPr/>
          <p:nvPr/>
        </p:nvSpPr>
        <p:spPr bwMode="auto">
          <a:xfrm>
            <a:off x="3264621" y="2270485"/>
            <a:ext cx="1800200" cy="1152128"/>
          </a:xfrm>
          <a:prstGeom prst="ellipse">
            <a:avLst/>
          </a:prstGeom>
          <a:solidFill>
            <a:schemeClr val="accent5">
              <a:lumMod val="60000"/>
              <a:lumOff val="4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20" name="TextBox 19">
            <a:extLst>
              <a:ext uri="{FF2B5EF4-FFF2-40B4-BE49-F238E27FC236}">
                <a16:creationId xmlns:a16="http://schemas.microsoft.com/office/drawing/2014/main" id="{DDCC2032-4507-F944-8FE5-359BC2C0652E}"/>
              </a:ext>
            </a:extLst>
          </p:cNvPr>
          <p:cNvSpPr txBox="1"/>
          <p:nvPr/>
        </p:nvSpPr>
        <p:spPr>
          <a:xfrm>
            <a:off x="3768677" y="2615717"/>
            <a:ext cx="1152128" cy="461665"/>
          </a:xfrm>
          <a:prstGeom prst="rect">
            <a:avLst/>
          </a:prstGeom>
          <a:noFill/>
        </p:spPr>
        <p:txBody>
          <a:bodyPr wrap="square" rtlCol="0">
            <a:spAutoFit/>
          </a:bodyPr>
          <a:lstStyle/>
          <a:p>
            <a:r>
              <a:rPr lang="en-US" dirty="0">
                <a:solidFill>
                  <a:schemeClr val="accent1">
                    <a:lumMod val="50000"/>
                  </a:schemeClr>
                </a:solidFill>
                <a:latin typeface="Calibri" pitchFamily="34" charset="0"/>
              </a:rPr>
              <a:t>UDP</a:t>
            </a:r>
          </a:p>
        </p:txBody>
      </p:sp>
      <p:sp>
        <p:nvSpPr>
          <p:cNvPr id="21" name="Oval 20">
            <a:extLst>
              <a:ext uri="{FF2B5EF4-FFF2-40B4-BE49-F238E27FC236}">
                <a16:creationId xmlns:a16="http://schemas.microsoft.com/office/drawing/2014/main" id="{8081595A-1A49-D74E-BB1C-0EEF4D23999D}"/>
              </a:ext>
            </a:extLst>
          </p:cNvPr>
          <p:cNvSpPr/>
          <p:nvPr/>
        </p:nvSpPr>
        <p:spPr bwMode="auto">
          <a:xfrm>
            <a:off x="5342079" y="260648"/>
            <a:ext cx="1800200" cy="1152128"/>
          </a:xfrm>
          <a:prstGeom prst="ellipse">
            <a:avLst/>
          </a:prstGeom>
          <a:solidFill>
            <a:srgbClr val="FFFF00"/>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22" name="TextBox 21">
            <a:extLst>
              <a:ext uri="{FF2B5EF4-FFF2-40B4-BE49-F238E27FC236}">
                <a16:creationId xmlns:a16="http://schemas.microsoft.com/office/drawing/2014/main" id="{921E7ACC-E278-C542-87CD-1612C54077BA}"/>
              </a:ext>
            </a:extLst>
          </p:cNvPr>
          <p:cNvSpPr txBox="1"/>
          <p:nvPr/>
        </p:nvSpPr>
        <p:spPr>
          <a:xfrm>
            <a:off x="5990151" y="574846"/>
            <a:ext cx="1152128" cy="461665"/>
          </a:xfrm>
          <a:prstGeom prst="rect">
            <a:avLst/>
          </a:prstGeom>
          <a:noFill/>
        </p:spPr>
        <p:txBody>
          <a:bodyPr wrap="square" rtlCol="0">
            <a:spAutoFit/>
          </a:bodyPr>
          <a:lstStyle/>
          <a:p>
            <a:r>
              <a:rPr lang="en-US" dirty="0">
                <a:solidFill>
                  <a:schemeClr val="accent6">
                    <a:lumMod val="75000"/>
                  </a:schemeClr>
                </a:solidFill>
                <a:latin typeface="Calibri" pitchFamily="34" charset="0"/>
              </a:rPr>
              <a:t>IP</a:t>
            </a:r>
          </a:p>
        </p:txBody>
      </p:sp>
      <p:sp>
        <p:nvSpPr>
          <p:cNvPr id="23" name="Oval 22">
            <a:extLst>
              <a:ext uri="{FF2B5EF4-FFF2-40B4-BE49-F238E27FC236}">
                <a16:creationId xmlns:a16="http://schemas.microsoft.com/office/drawing/2014/main" id="{82479078-7F81-2545-A14A-4C4C5A4ECA6E}"/>
              </a:ext>
            </a:extLst>
          </p:cNvPr>
          <p:cNvSpPr/>
          <p:nvPr/>
        </p:nvSpPr>
        <p:spPr bwMode="auto">
          <a:xfrm>
            <a:off x="5422934" y="1576061"/>
            <a:ext cx="1800200" cy="1152128"/>
          </a:xfrm>
          <a:prstGeom prst="ellipse">
            <a:avLst/>
          </a:prstGeom>
          <a:solidFill>
            <a:schemeClr val="accent3">
              <a:lumMod val="75000"/>
            </a:schemeClr>
          </a:solidFill>
          <a:ln w="25400" cap="flat" cmpd="sng" algn="ctr">
            <a:solidFill>
              <a:schemeClr val="bg2">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24" name="TextBox 23">
            <a:extLst>
              <a:ext uri="{FF2B5EF4-FFF2-40B4-BE49-F238E27FC236}">
                <a16:creationId xmlns:a16="http://schemas.microsoft.com/office/drawing/2014/main" id="{C1199803-C6DD-D741-B153-932342C54301}"/>
              </a:ext>
            </a:extLst>
          </p:cNvPr>
          <p:cNvSpPr txBox="1"/>
          <p:nvPr/>
        </p:nvSpPr>
        <p:spPr>
          <a:xfrm>
            <a:off x="5746970" y="1911453"/>
            <a:ext cx="1152128" cy="461665"/>
          </a:xfrm>
          <a:prstGeom prst="rect">
            <a:avLst/>
          </a:prstGeom>
          <a:noFill/>
        </p:spPr>
        <p:txBody>
          <a:bodyPr wrap="square" rtlCol="0">
            <a:spAutoFit/>
          </a:bodyPr>
          <a:lstStyle/>
          <a:p>
            <a:r>
              <a:rPr lang="en-US" dirty="0">
                <a:solidFill>
                  <a:schemeClr val="accent1">
                    <a:lumMod val="50000"/>
                  </a:schemeClr>
                </a:solidFill>
                <a:latin typeface="Calibri" pitchFamily="34" charset="0"/>
              </a:rPr>
              <a:t>HTTP</a:t>
            </a:r>
          </a:p>
        </p:txBody>
      </p:sp>
      <p:sp>
        <p:nvSpPr>
          <p:cNvPr id="26" name="Oval 25">
            <a:extLst>
              <a:ext uri="{FF2B5EF4-FFF2-40B4-BE49-F238E27FC236}">
                <a16:creationId xmlns:a16="http://schemas.microsoft.com/office/drawing/2014/main" id="{ED111F21-DA5A-F844-AE22-4F18A5FAEB26}"/>
              </a:ext>
            </a:extLst>
          </p:cNvPr>
          <p:cNvSpPr/>
          <p:nvPr/>
        </p:nvSpPr>
        <p:spPr bwMode="auto">
          <a:xfrm>
            <a:off x="7149199" y="722313"/>
            <a:ext cx="1461706" cy="1152128"/>
          </a:xfrm>
          <a:prstGeom prst="ellipse">
            <a:avLst/>
          </a:prstGeom>
          <a:solidFill>
            <a:schemeClr val="accent6">
              <a:lumMod val="20000"/>
              <a:lumOff val="8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27" name="TextBox 26">
            <a:extLst>
              <a:ext uri="{FF2B5EF4-FFF2-40B4-BE49-F238E27FC236}">
                <a16:creationId xmlns:a16="http://schemas.microsoft.com/office/drawing/2014/main" id="{35EDBB56-2449-CA4C-923F-7F228836789A}"/>
              </a:ext>
            </a:extLst>
          </p:cNvPr>
          <p:cNvSpPr txBox="1"/>
          <p:nvPr/>
        </p:nvSpPr>
        <p:spPr>
          <a:xfrm>
            <a:off x="7581247" y="1010345"/>
            <a:ext cx="935492" cy="830997"/>
          </a:xfrm>
          <a:prstGeom prst="rect">
            <a:avLst/>
          </a:prstGeom>
          <a:noFill/>
        </p:spPr>
        <p:txBody>
          <a:bodyPr wrap="square" rtlCol="0">
            <a:spAutoFit/>
          </a:bodyPr>
          <a:lstStyle/>
          <a:p>
            <a:r>
              <a:rPr lang="en-US" dirty="0">
                <a:solidFill>
                  <a:srgbClr val="FF40FF"/>
                </a:solidFill>
                <a:latin typeface="Calibri" pitchFamily="34" charset="0"/>
              </a:rPr>
              <a:t>Ether- net</a:t>
            </a:r>
          </a:p>
        </p:txBody>
      </p:sp>
      <p:sp>
        <p:nvSpPr>
          <p:cNvPr id="28" name="TextBox 27">
            <a:extLst>
              <a:ext uri="{FF2B5EF4-FFF2-40B4-BE49-F238E27FC236}">
                <a16:creationId xmlns:a16="http://schemas.microsoft.com/office/drawing/2014/main" id="{8E46A854-F0B3-784D-AAAA-7CACD9280843}"/>
              </a:ext>
            </a:extLst>
          </p:cNvPr>
          <p:cNvSpPr txBox="1"/>
          <p:nvPr/>
        </p:nvSpPr>
        <p:spPr>
          <a:xfrm>
            <a:off x="7209982" y="2923558"/>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29" name="Oval 28">
            <a:extLst>
              <a:ext uri="{FF2B5EF4-FFF2-40B4-BE49-F238E27FC236}">
                <a16:creationId xmlns:a16="http://schemas.microsoft.com/office/drawing/2014/main" id="{8729FDE5-F785-FC48-9FB6-C0F004E25BED}"/>
              </a:ext>
            </a:extLst>
          </p:cNvPr>
          <p:cNvSpPr/>
          <p:nvPr/>
        </p:nvSpPr>
        <p:spPr bwMode="auto">
          <a:xfrm>
            <a:off x="6757616" y="2787926"/>
            <a:ext cx="1759123" cy="1152128"/>
          </a:xfrm>
          <a:prstGeom prst="ellipse">
            <a:avLst/>
          </a:prstGeom>
          <a:solidFill>
            <a:schemeClr val="accent1">
              <a:lumMod val="20000"/>
              <a:lumOff val="8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30" name="TextBox 29">
            <a:extLst>
              <a:ext uri="{FF2B5EF4-FFF2-40B4-BE49-F238E27FC236}">
                <a16:creationId xmlns:a16="http://schemas.microsoft.com/office/drawing/2014/main" id="{B51758CD-A285-654E-9225-D16A709F7963}"/>
              </a:ext>
            </a:extLst>
          </p:cNvPr>
          <p:cNvSpPr txBox="1"/>
          <p:nvPr/>
        </p:nvSpPr>
        <p:spPr>
          <a:xfrm>
            <a:off x="7362382" y="3075958"/>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ATM</a:t>
            </a:r>
          </a:p>
        </p:txBody>
      </p:sp>
      <p:sp>
        <p:nvSpPr>
          <p:cNvPr id="31" name="TextBox 30">
            <a:extLst>
              <a:ext uri="{FF2B5EF4-FFF2-40B4-BE49-F238E27FC236}">
                <a16:creationId xmlns:a16="http://schemas.microsoft.com/office/drawing/2014/main" id="{9BB4F987-C9B8-D747-8303-82C54690DCD4}"/>
              </a:ext>
            </a:extLst>
          </p:cNvPr>
          <p:cNvSpPr txBox="1"/>
          <p:nvPr/>
        </p:nvSpPr>
        <p:spPr>
          <a:xfrm>
            <a:off x="1115616" y="3759496"/>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32" name="Oval 31">
            <a:extLst>
              <a:ext uri="{FF2B5EF4-FFF2-40B4-BE49-F238E27FC236}">
                <a16:creationId xmlns:a16="http://schemas.microsoft.com/office/drawing/2014/main" id="{B4195551-992D-DB41-9FA3-94E410AAF99C}"/>
              </a:ext>
            </a:extLst>
          </p:cNvPr>
          <p:cNvSpPr/>
          <p:nvPr/>
        </p:nvSpPr>
        <p:spPr bwMode="auto">
          <a:xfrm>
            <a:off x="663250" y="3623864"/>
            <a:ext cx="1759123" cy="1152128"/>
          </a:xfrm>
          <a:prstGeom prst="ellipse">
            <a:avLst/>
          </a:prstGeom>
          <a:solidFill>
            <a:srgbClr val="85BFFF"/>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33" name="TextBox 32">
            <a:extLst>
              <a:ext uri="{FF2B5EF4-FFF2-40B4-BE49-F238E27FC236}">
                <a16:creationId xmlns:a16="http://schemas.microsoft.com/office/drawing/2014/main" id="{12221555-7E44-024A-8FBB-3937EB9AB85F}"/>
              </a:ext>
            </a:extLst>
          </p:cNvPr>
          <p:cNvSpPr txBox="1"/>
          <p:nvPr/>
        </p:nvSpPr>
        <p:spPr>
          <a:xfrm>
            <a:off x="1268016" y="3911896"/>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FR</a:t>
            </a:r>
          </a:p>
        </p:txBody>
      </p:sp>
      <p:sp>
        <p:nvSpPr>
          <p:cNvPr id="34" name="TextBox 33">
            <a:extLst>
              <a:ext uri="{FF2B5EF4-FFF2-40B4-BE49-F238E27FC236}">
                <a16:creationId xmlns:a16="http://schemas.microsoft.com/office/drawing/2014/main" id="{8EC58F9E-732D-4D46-B7C7-86880C7B4B85}"/>
              </a:ext>
            </a:extLst>
          </p:cNvPr>
          <p:cNvSpPr txBox="1"/>
          <p:nvPr/>
        </p:nvSpPr>
        <p:spPr>
          <a:xfrm>
            <a:off x="3590177" y="3733262"/>
            <a:ext cx="1599502"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35" name="Oval 34">
            <a:extLst>
              <a:ext uri="{FF2B5EF4-FFF2-40B4-BE49-F238E27FC236}">
                <a16:creationId xmlns:a16="http://schemas.microsoft.com/office/drawing/2014/main" id="{21623924-511C-9144-A9D8-6CCD2CFA4E46}"/>
              </a:ext>
            </a:extLst>
          </p:cNvPr>
          <p:cNvSpPr/>
          <p:nvPr/>
        </p:nvSpPr>
        <p:spPr bwMode="auto">
          <a:xfrm>
            <a:off x="3137811" y="3597630"/>
            <a:ext cx="2499221" cy="1152128"/>
          </a:xfrm>
          <a:prstGeom prst="ellipse">
            <a:avLst/>
          </a:prstGeom>
          <a:solidFill>
            <a:srgbClr val="91EE56"/>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36" name="TextBox 35">
            <a:extLst>
              <a:ext uri="{FF2B5EF4-FFF2-40B4-BE49-F238E27FC236}">
                <a16:creationId xmlns:a16="http://schemas.microsoft.com/office/drawing/2014/main" id="{9D905FFB-3C13-AE47-9C23-E180736463A0}"/>
              </a:ext>
            </a:extLst>
          </p:cNvPr>
          <p:cNvSpPr txBox="1"/>
          <p:nvPr/>
        </p:nvSpPr>
        <p:spPr>
          <a:xfrm>
            <a:off x="3742577" y="3885662"/>
            <a:ext cx="1599502"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SONET</a:t>
            </a:r>
          </a:p>
        </p:txBody>
      </p:sp>
      <p:sp>
        <p:nvSpPr>
          <p:cNvPr id="37" name="TextBox 36">
            <a:extLst>
              <a:ext uri="{FF2B5EF4-FFF2-40B4-BE49-F238E27FC236}">
                <a16:creationId xmlns:a16="http://schemas.microsoft.com/office/drawing/2014/main" id="{859A8092-808F-0446-BA5D-3942D0DC99DE}"/>
              </a:ext>
            </a:extLst>
          </p:cNvPr>
          <p:cNvSpPr txBox="1"/>
          <p:nvPr/>
        </p:nvSpPr>
        <p:spPr>
          <a:xfrm>
            <a:off x="5794445" y="5451649"/>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38" name="Oval 37">
            <a:extLst>
              <a:ext uri="{FF2B5EF4-FFF2-40B4-BE49-F238E27FC236}">
                <a16:creationId xmlns:a16="http://schemas.microsoft.com/office/drawing/2014/main" id="{BD93CE17-8681-0B4D-87FD-BA58F6DAC58D}"/>
              </a:ext>
            </a:extLst>
          </p:cNvPr>
          <p:cNvSpPr/>
          <p:nvPr/>
        </p:nvSpPr>
        <p:spPr bwMode="auto">
          <a:xfrm>
            <a:off x="5342079" y="5316017"/>
            <a:ext cx="1759123" cy="1152128"/>
          </a:xfrm>
          <a:prstGeom prst="ellipse">
            <a:avLst/>
          </a:prstGeom>
          <a:solidFill>
            <a:schemeClr val="accent1">
              <a:lumMod val="20000"/>
              <a:lumOff val="8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39" name="TextBox 38">
            <a:extLst>
              <a:ext uri="{FF2B5EF4-FFF2-40B4-BE49-F238E27FC236}">
                <a16:creationId xmlns:a16="http://schemas.microsoft.com/office/drawing/2014/main" id="{B2E796FC-6689-7C47-A7FB-F99373D946FD}"/>
              </a:ext>
            </a:extLst>
          </p:cNvPr>
          <p:cNvSpPr txBox="1"/>
          <p:nvPr/>
        </p:nvSpPr>
        <p:spPr>
          <a:xfrm>
            <a:off x="5946845" y="5604049"/>
            <a:ext cx="1125839" cy="461665"/>
          </a:xfrm>
          <a:prstGeom prst="rect">
            <a:avLst/>
          </a:prstGeom>
          <a:noFill/>
        </p:spPr>
        <p:txBody>
          <a:bodyPr wrap="square" rtlCol="0">
            <a:spAutoFit/>
          </a:bodyPr>
          <a:lstStyle/>
          <a:p>
            <a:r>
              <a:rPr lang="en-US" dirty="0" err="1">
                <a:solidFill>
                  <a:schemeClr val="tx1">
                    <a:lumMod val="50000"/>
                    <a:lumOff val="50000"/>
                  </a:schemeClr>
                </a:solidFill>
                <a:latin typeface="Calibri" pitchFamily="34" charset="0"/>
              </a:rPr>
              <a:t>WiFi</a:t>
            </a:r>
            <a:endParaRPr lang="en-US" dirty="0">
              <a:solidFill>
                <a:schemeClr val="tx1">
                  <a:lumMod val="50000"/>
                  <a:lumOff val="50000"/>
                </a:schemeClr>
              </a:solidFill>
              <a:latin typeface="Calibri" pitchFamily="34" charset="0"/>
            </a:endParaRPr>
          </a:p>
        </p:txBody>
      </p:sp>
      <p:sp>
        <p:nvSpPr>
          <p:cNvPr id="43" name="TextBox 42">
            <a:extLst>
              <a:ext uri="{FF2B5EF4-FFF2-40B4-BE49-F238E27FC236}">
                <a16:creationId xmlns:a16="http://schemas.microsoft.com/office/drawing/2014/main" id="{C0394394-D89B-E149-A141-CF63E64504D6}"/>
              </a:ext>
            </a:extLst>
          </p:cNvPr>
          <p:cNvSpPr txBox="1"/>
          <p:nvPr/>
        </p:nvSpPr>
        <p:spPr>
          <a:xfrm>
            <a:off x="6207586" y="4158383"/>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44" name="Oval 43">
            <a:extLst>
              <a:ext uri="{FF2B5EF4-FFF2-40B4-BE49-F238E27FC236}">
                <a16:creationId xmlns:a16="http://schemas.microsoft.com/office/drawing/2014/main" id="{1DA2B372-0251-EA46-B6C5-D1700EA6E70B}"/>
              </a:ext>
            </a:extLst>
          </p:cNvPr>
          <p:cNvSpPr/>
          <p:nvPr/>
        </p:nvSpPr>
        <p:spPr bwMode="auto">
          <a:xfrm>
            <a:off x="5755220" y="4022751"/>
            <a:ext cx="1759123" cy="1152128"/>
          </a:xfrm>
          <a:prstGeom prst="ellipse">
            <a:avLst/>
          </a:prstGeom>
          <a:solidFill>
            <a:schemeClr val="accent2">
              <a:lumMod val="20000"/>
              <a:lumOff val="8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45" name="TextBox 44">
            <a:extLst>
              <a:ext uri="{FF2B5EF4-FFF2-40B4-BE49-F238E27FC236}">
                <a16:creationId xmlns:a16="http://schemas.microsoft.com/office/drawing/2014/main" id="{601F3346-75B9-4D47-BECA-C40461DD5630}"/>
              </a:ext>
            </a:extLst>
          </p:cNvPr>
          <p:cNvSpPr txBox="1"/>
          <p:nvPr/>
        </p:nvSpPr>
        <p:spPr>
          <a:xfrm>
            <a:off x="6359986" y="4310783"/>
            <a:ext cx="1425805"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PPP</a:t>
            </a:r>
          </a:p>
        </p:txBody>
      </p:sp>
      <p:sp>
        <p:nvSpPr>
          <p:cNvPr id="46" name="TextBox 45">
            <a:extLst>
              <a:ext uri="{FF2B5EF4-FFF2-40B4-BE49-F238E27FC236}">
                <a16:creationId xmlns:a16="http://schemas.microsoft.com/office/drawing/2014/main" id="{D4FFD77F-C8C9-A24F-83DF-FDB04E73AA63}"/>
              </a:ext>
            </a:extLst>
          </p:cNvPr>
          <p:cNvSpPr txBox="1"/>
          <p:nvPr/>
        </p:nvSpPr>
        <p:spPr>
          <a:xfrm>
            <a:off x="7553568" y="4968561"/>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47" name="Oval 46">
            <a:extLst>
              <a:ext uri="{FF2B5EF4-FFF2-40B4-BE49-F238E27FC236}">
                <a16:creationId xmlns:a16="http://schemas.microsoft.com/office/drawing/2014/main" id="{860B5B5E-3588-8746-8750-7F826E48C4AE}"/>
              </a:ext>
            </a:extLst>
          </p:cNvPr>
          <p:cNvSpPr/>
          <p:nvPr/>
        </p:nvSpPr>
        <p:spPr bwMode="auto">
          <a:xfrm>
            <a:off x="7101202" y="4832929"/>
            <a:ext cx="1759123" cy="1152128"/>
          </a:xfrm>
          <a:prstGeom prst="ellipse">
            <a:avLst/>
          </a:prstGeom>
          <a:solidFill>
            <a:schemeClr val="accent1">
              <a:lumMod val="75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48" name="TextBox 47">
            <a:extLst>
              <a:ext uri="{FF2B5EF4-FFF2-40B4-BE49-F238E27FC236}">
                <a16:creationId xmlns:a16="http://schemas.microsoft.com/office/drawing/2014/main" id="{93C4F189-EE86-D443-8619-506D5568FFF4}"/>
              </a:ext>
            </a:extLst>
          </p:cNvPr>
          <p:cNvSpPr txBox="1"/>
          <p:nvPr/>
        </p:nvSpPr>
        <p:spPr>
          <a:xfrm>
            <a:off x="7705968" y="5120961"/>
            <a:ext cx="1125839" cy="461665"/>
          </a:xfrm>
          <a:prstGeom prst="rect">
            <a:avLst/>
          </a:prstGeom>
          <a:noFill/>
        </p:spPr>
        <p:txBody>
          <a:bodyPr wrap="square" rtlCol="0">
            <a:spAutoFit/>
          </a:bodyPr>
          <a:lstStyle/>
          <a:p>
            <a:r>
              <a:rPr lang="en-US" dirty="0">
                <a:solidFill>
                  <a:srgbClr val="FF0000"/>
                </a:solidFill>
                <a:latin typeface="Calibri" pitchFamily="34" charset="0"/>
              </a:rPr>
              <a:t>GPRS</a:t>
            </a:r>
          </a:p>
        </p:txBody>
      </p:sp>
      <p:sp>
        <p:nvSpPr>
          <p:cNvPr id="49" name="TextBox 48">
            <a:extLst>
              <a:ext uri="{FF2B5EF4-FFF2-40B4-BE49-F238E27FC236}">
                <a16:creationId xmlns:a16="http://schemas.microsoft.com/office/drawing/2014/main" id="{349755E0-E1C8-B94F-BDD7-F73345C97581}"/>
              </a:ext>
            </a:extLst>
          </p:cNvPr>
          <p:cNvSpPr txBox="1"/>
          <p:nvPr/>
        </p:nvSpPr>
        <p:spPr>
          <a:xfrm>
            <a:off x="5532398" y="2865117"/>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DNS</a:t>
            </a:r>
          </a:p>
        </p:txBody>
      </p:sp>
      <p:sp>
        <p:nvSpPr>
          <p:cNvPr id="50" name="Oval 49">
            <a:extLst>
              <a:ext uri="{FF2B5EF4-FFF2-40B4-BE49-F238E27FC236}">
                <a16:creationId xmlns:a16="http://schemas.microsoft.com/office/drawing/2014/main" id="{6249BE1A-1531-D64C-B4B9-6C144233A717}"/>
              </a:ext>
            </a:extLst>
          </p:cNvPr>
          <p:cNvSpPr/>
          <p:nvPr/>
        </p:nvSpPr>
        <p:spPr bwMode="auto">
          <a:xfrm>
            <a:off x="5080032" y="2729485"/>
            <a:ext cx="1759123" cy="1152128"/>
          </a:xfrm>
          <a:prstGeom prst="ellipse">
            <a:avLst/>
          </a:prstGeom>
          <a:solidFill>
            <a:srgbClr val="FFB596"/>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51" name="TextBox 50">
            <a:extLst>
              <a:ext uri="{FF2B5EF4-FFF2-40B4-BE49-F238E27FC236}">
                <a16:creationId xmlns:a16="http://schemas.microsoft.com/office/drawing/2014/main" id="{A47C3471-3F63-BF43-B4BB-8CC700093A70}"/>
              </a:ext>
            </a:extLst>
          </p:cNvPr>
          <p:cNvSpPr txBox="1"/>
          <p:nvPr/>
        </p:nvSpPr>
        <p:spPr>
          <a:xfrm>
            <a:off x="5684798" y="3017517"/>
            <a:ext cx="1125839"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ARP</a:t>
            </a:r>
          </a:p>
        </p:txBody>
      </p:sp>
      <p:sp>
        <p:nvSpPr>
          <p:cNvPr id="52" name="Oval 51">
            <a:extLst>
              <a:ext uri="{FF2B5EF4-FFF2-40B4-BE49-F238E27FC236}">
                <a16:creationId xmlns:a16="http://schemas.microsoft.com/office/drawing/2014/main" id="{EF25F2E4-1AB9-A444-B697-CDE9354DA32D}"/>
              </a:ext>
            </a:extLst>
          </p:cNvPr>
          <p:cNvSpPr/>
          <p:nvPr/>
        </p:nvSpPr>
        <p:spPr bwMode="auto">
          <a:xfrm>
            <a:off x="2059859" y="1273914"/>
            <a:ext cx="1698074" cy="1152128"/>
          </a:xfrm>
          <a:prstGeom prst="ellipse">
            <a:avLst/>
          </a:prstGeom>
          <a:solidFill>
            <a:schemeClr val="accent1">
              <a:lumMod val="40000"/>
              <a:lumOff val="6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53" name="TextBox 52">
            <a:extLst>
              <a:ext uri="{FF2B5EF4-FFF2-40B4-BE49-F238E27FC236}">
                <a16:creationId xmlns:a16="http://schemas.microsoft.com/office/drawing/2014/main" id="{79E3AA67-C8F5-FC4E-99CA-353BAE3DF097}"/>
              </a:ext>
            </a:extLst>
          </p:cNvPr>
          <p:cNvSpPr txBox="1"/>
          <p:nvPr/>
        </p:nvSpPr>
        <p:spPr>
          <a:xfrm>
            <a:off x="2596106" y="1599221"/>
            <a:ext cx="1400923"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VPN</a:t>
            </a:r>
          </a:p>
        </p:txBody>
      </p:sp>
      <p:sp>
        <p:nvSpPr>
          <p:cNvPr id="54" name="Oval 53">
            <a:extLst>
              <a:ext uri="{FF2B5EF4-FFF2-40B4-BE49-F238E27FC236}">
                <a16:creationId xmlns:a16="http://schemas.microsoft.com/office/drawing/2014/main" id="{AE575301-D99B-894D-8275-042A25B50228}"/>
              </a:ext>
            </a:extLst>
          </p:cNvPr>
          <p:cNvSpPr/>
          <p:nvPr/>
        </p:nvSpPr>
        <p:spPr bwMode="auto">
          <a:xfrm>
            <a:off x="7648755" y="1846737"/>
            <a:ext cx="1211570" cy="960994"/>
          </a:xfrm>
          <a:prstGeom prst="ellipse">
            <a:avLst/>
          </a:prstGeom>
          <a:solidFill>
            <a:schemeClr val="accent1">
              <a:lumMod val="40000"/>
              <a:lumOff val="60000"/>
            </a:schemeClr>
          </a:solidFill>
          <a:ln w="25400" cap="flat" cmpd="sng" algn="ctr">
            <a:solidFill>
              <a:schemeClr val="accent5">
                <a:lumMod val="60000"/>
                <a:lumOff val="40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effectLst/>
              <a:latin typeface="Arial Narrow" pitchFamily="34" charset="0"/>
            </a:endParaRPr>
          </a:p>
        </p:txBody>
      </p:sp>
      <p:sp>
        <p:nvSpPr>
          <p:cNvPr id="55" name="TextBox 54">
            <a:extLst>
              <a:ext uri="{FF2B5EF4-FFF2-40B4-BE49-F238E27FC236}">
                <a16:creationId xmlns:a16="http://schemas.microsoft.com/office/drawing/2014/main" id="{9710D0B7-85BD-D84D-8CBC-5E7E362F54AC}"/>
              </a:ext>
            </a:extLst>
          </p:cNvPr>
          <p:cNvSpPr txBox="1"/>
          <p:nvPr/>
        </p:nvSpPr>
        <p:spPr>
          <a:xfrm>
            <a:off x="7694710" y="2109569"/>
            <a:ext cx="1137097" cy="461665"/>
          </a:xfrm>
          <a:prstGeom prst="rect">
            <a:avLst/>
          </a:prstGeom>
          <a:noFill/>
        </p:spPr>
        <p:txBody>
          <a:bodyPr wrap="square" rtlCol="0">
            <a:spAutoFit/>
          </a:bodyPr>
          <a:lstStyle/>
          <a:p>
            <a:r>
              <a:rPr lang="en-US" dirty="0">
                <a:solidFill>
                  <a:schemeClr val="tx1">
                    <a:lumMod val="50000"/>
                    <a:lumOff val="50000"/>
                  </a:schemeClr>
                </a:solidFill>
                <a:latin typeface="Calibri" pitchFamily="34" charset="0"/>
              </a:rPr>
              <a:t>VLAN</a:t>
            </a:r>
          </a:p>
        </p:txBody>
      </p:sp>
    </p:spTree>
    <p:extLst>
      <p:ext uri="{BB962C8B-B14F-4D97-AF65-F5344CB8AC3E}">
        <p14:creationId xmlns:p14="http://schemas.microsoft.com/office/powerpoint/2010/main" val="106681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4D7E-2D75-C748-9A06-7A359284A6BA}"/>
              </a:ext>
            </a:extLst>
          </p:cNvPr>
          <p:cNvSpPr>
            <a:spLocks noGrp="1"/>
          </p:cNvSpPr>
          <p:nvPr>
            <p:ph type="title"/>
          </p:nvPr>
        </p:nvSpPr>
        <p:spPr/>
        <p:txBody>
          <a:bodyPr/>
          <a:lstStyle/>
          <a:p>
            <a:r>
              <a:rPr lang="en-US" dirty="0"/>
              <a:t>Datacom / Networking Protocols</a:t>
            </a:r>
          </a:p>
        </p:txBody>
      </p:sp>
      <p:sp>
        <p:nvSpPr>
          <p:cNvPr id="3" name="Content Placeholder 2">
            <a:extLst>
              <a:ext uri="{FF2B5EF4-FFF2-40B4-BE49-F238E27FC236}">
                <a16:creationId xmlns:a16="http://schemas.microsoft.com/office/drawing/2014/main" id="{D00AA29C-7592-6B4B-8F6D-90C55DFDF1ED}"/>
              </a:ext>
            </a:extLst>
          </p:cNvPr>
          <p:cNvSpPr>
            <a:spLocks noGrp="1"/>
          </p:cNvSpPr>
          <p:nvPr>
            <p:ph idx="1"/>
          </p:nvPr>
        </p:nvSpPr>
        <p:spPr>
          <a:xfrm>
            <a:off x="360363" y="1034368"/>
            <a:ext cx="8172077" cy="5329014"/>
          </a:xfrm>
        </p:spPr>
        <p:txBody>
          <a:bodyPr/>
          <a:lstStyle/>
          <a:p>
            <a:r>
              <a:rPr lang="en-US" dirty="0"/>
              <a:t>Distributed Protocols</a:t>
            </a:r>
          </a:p>
          <a:p>
            <a:pPr lvl="1"/>
            <a:r>
              <a:rPr lang="en-US" dirty="0"/>
              <a:t>Both ends of a wire or a path – run the same protocol</a:t>
            </a:r>
          </a:p>
          <a:p>
            <a:r>
              <a:rPr lang="en-US" dirty="0"/>
              <a:t>Hundreds of Networking Protocols</a:t>
            </a:r>
          </a:p>
          <a:p>
            <a:r>
              <a:rPr lang="en-US" dirty="0"/>
              <a:t>Many protocols are highly complex</a:t>
            </a:r>
          </a:p>
          <a:p>
            <a:pPr lvl="1"/>
            <a:r>
              <a:rPr lang="en-US" dirty="0"/>
              <a:t>Example: GSM </a:t>
            </a:r>
          </a:p>
        </p:txBody>
      </p:sp>
    </p:spTree>
    <p:extLst>
      <p:ext uri="{BB962C8B-B14F-4D97-AF65-F5344CB8AC3E}">
        <p14:creationId xmlns:p14="http://schemas.microsoft.com/office/powerpoint/2010/main" val="147832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lstStyle/>
          <a:p>
            <a:r>
              <a:rPr lang="en-US" dirty="0"/>
              <a:t>Today’s Network</a:t>
            </a:r>
          </a:p>
        </p:txBody>
      </p:sp>
      <p:grpSp>
        <p:nvGrpSpPr>
          <p:cNvPr id="7" name="Group 6">
            <a:extLst>
              <a:ext uri="{FF2B5EF4-FFF2-40B4-BE49-F238E27FC236}">
                <a16:creationId xmlns:a16="http://schemas.microsoft.com/office/drawing/2014/main" id="{43D036D2-E379-814B-B699-F4DFD1BC1807}"/>
              </a:ext>
            </a:extLst>
          </p:cNvPr>
          <p:cNvGrpSpPr/>
          <p:nvPr/>
        </p:nvGrpSpPr>
        <p:grpSpPr>
          <a:xfrm>
            <a:off x="1331640" y="1196752"/>
            <a:ext cx="6912768" cy="4896544"/>
            <a:chOff x="2677051" y="1627531"/>
            <a:chExt cx="3737342" cy="3875978"/>
          </a:xfrm>
        </p:grpSpPr>
        <p:sp>
          <p:nvSpPr>
            <p:cNvPr id="371" name="Freeform 370">
              <a:extLst>
                <a:ext uri="{FF2B5EF4-FFF2-40B4-BE49-F238E27FC236}">
                  <a16:creationId xmlns:a16="http://schemas.microsoft.com/office/drawing/2014/main" id="{21662630-62BB-AE4A-A779-AEACD21E6D7C}"/>
                </a:ext>
              </a:extLst>
            </p:cNvPr>
            <p:cNvSpPr/>
            <p:nvPr/>
          </p:nvSpPr>
          <p:spPr>
            <a:xfrm>
              <a:off x="4270700" y="2810519"/>
              <a:ext cx="843605" cy="1003436"/>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2987365" y="1880711"/>
              <a:ext cx="1302544" cy="988278"/>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sz="1800" dirty="0"/>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2935821" y="2978123"/>
              <a:ext cx="1094184" cy="700088"/>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1800" dirty="0">
                  <a:solidFill>
                    <a:srgbClr val="00CCFF"/>
                  </a:solidFill>
                  <a:latin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3316109" y="4023536"/>
              <a:ext cx="2309813" cy="124896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sz="1800" dirty="0"/>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3291264" y="1627531"/>
              <a:ext cx="107433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050" dirty="0">
                  <a:latin typeface="+mn-lt"/>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3029934" y="3655127"/>
              <a:ext cx="1466735" cy="22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050" dirty="0">
                  <a:latin typeface="+mn-lt"/>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3011990" y="4846017"/>
              <a:ext cx="960519" cy="35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050" dirty="0">
                  <a:latin typeface="+mn-lt"/>
                </a:rPr>
                <a:t>enterprise</a:t>
              </a:r>
            </a:p>
            <a:p>
              <a:pPr>
                <a:lnSpc>
                  <a:spcPct val="80000"/>
                </a:lnSpc>
                <a:spcBef>
                  <a:spcPct val="0"/>
                </a:spcBef>
                <a:buClrTx/>
                <a:buSzTx/>
                <a:buFontTx/>
                <a:buNone/>
              </a:pPr>
              <a:r>
                <a:rPr lang="en-US" altLang="en-US" sz="1050" dirty="0">
                  <a:latin typeface="+mn-lt"/>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5198418" y="2895840"/>
              <a:ext cx="954875" cy="145181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5660083" y="3457223"/>
              <a:ext cx="515545" cy="541161"/>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5610187" y="2906813"/>
              <a:ext cx="445960" cy="486252"/>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4687418" y="1847717"/>
              <a:ext cx="1123398" cy="1039841"/>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dirty="0"/>
            </a:p>
          </p:txBody>
        </p:sp>
        <p:sp>
          <p:nvSpPr>
            <p:cNvPr id="573" name="TextBox 572">
              <a:extLst>
                <a:ext uri="{FF2B5EF4-FFF2-40B4-BE49-F238E27FC236}">
                  <a16:creationId xmlns:a16="http://schemas.microsoft.com/office/drawing/2014/main" id="{59DB778E-F23D-6C41-8A2D-8F08BD46CBCB}"/>
                </a:ext>
              </a:extLst>
            </p:cNvPr>
            <p:cNvSpPr txBox="1"/>
            <p:nvPr/>
          </p:nvSpPr>
          <p:spPr>
            <a:xfrm>
              <a:off x="4602209" y="1899582"/>
              <a:ext cx="1309974" cy="237757"/>
            </a:xfrm>
            <a:prstGeom prst="rect">
              <a:avLst/>
            </a:prstGeom>
            <a:noFill/>
          </p:spPr>
          <p:txBody>
            <a:bodyPr wrap="none" rtlCol="0">
              <a:spAutoFit/>
            </a:bodyPr>
            <a:lstStyle/>
            <a:p>
              <a:pPr>
                <a:lnSpc>
                  <a:spcPct val="90000"/>
                </a:lnSpc>
              </a:pPr>
              <a:r>
                <a:rPr lang="en-US" sz="1050" dirty="0"/>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4491109" y="3269617"/>
              <a:ext cx="229312" cy="148385"/>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3" name="TextBox 652">
              <a:extLst>
                <a:ext uri="{FF2B5EF4-FFF2-40B4-BE49-F238E27FC236}">
                  <a16:creationId xmlns:a16="http://schemas.microsoft.com/office/drawing/2014/main" id="{C34CA97E-4007-3540-925A-3C739C254049}"/>
                </a:ext>
              </a:extLst>
            </p:cNvPr>
            <p:cNvSpPr txBox="1"/>
            <p:nvPr/>
          </p:nvSpPr>
          <p:spPr>
            <a:xfrm>
              <a:off x="4106430" y="3097124"/>
              <a:ext cx="780479" cy="528606"/>
            </a:xfrm>
            <a:prstGeom prst="rect">
              <a:avLst/>
            </a:prstGeom>
            <a:noFill/>
          </p:spPr>
          <p:txBody>
            <a:bodyPr wrap="square" rtlCol="0">
              <a:spAutoFit/>
            </a:bodyPr>
            <a:lstStyle/>
            <a:p>
              <a:pPr>
                <a:lnSpc>
                  <a:spcPct val="90000"/>
                </a:lnSpc>
              </a:pPr>
              <a:r>
                <a:rPr lang="en-US" sz="1050" dirty="0"/>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5720133" y="4019638"/>
              <a:ext cx="628698" cy="310598"/>
            </a:xfrm>
            <a:prstGeom prst="rect">
              <a:avLst/>
            </a:prstGeom>
            <a:noFill/>
          </p:spPr>
          <p:txBody>
            <a:bodyPr wrap="none" rtlCol="0">
              <a:spAutoFit/>
            </a:bodyPr>
            <a:lstStyle/>
            <a:p>
              <a:pPr>
                <a:lnSpc>
                  <a:spcPct val="90000"/>
                </a:lnSpc>
              </a:pPr>
              <a:r>
                <a:rPr lang="en-US" sz="788" dirty="0"/>
                <a:t>datacenter </a:t>
              </a:r>
            </a:p>
            <a:p>
              <a:pPr>
                <a:lnSpc>
                  <a:spcPct val="90000"/>
                </a:lnSpc>
              </a:pPr>
              <a:r>
                <a:rPr lang="en-US" sz="788" dirty="0"/>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5079072" y="3682371"/>
              <a:ext cx="655949" cy="528606"/>
            </a:xfrm>
            <a:prstGeom prst="rect">
              <a:avLst/>
            </a:prstGeom>
            <a:noFill/>
          </p:spPr>
          <p:txBody>
            <a:bodyPr wrap="none" rtlCol="0">
              <a:spAutoFit/>
            </a:bodyPr>
            <a:lstStyle/>
            <a:p>
              <a:pPr>
                <a:lnSpc>
                  <a:spcPct val="90000"/>
                </a:lnSpc>
              </a:pPr>
              <a:r>
                <a:rPr lang="en-US" sz="1050" dirty="0"/>
                <a:t>content </a:t>
              </a:r>
            </a:p>
            <a:p>
              <a:pPr>
                <a:lnSpc>
                  <a:spcPct val="90000"/>
                </a:lnSpc>
              </a:pPr>
              <a:r>
                <a:rPr lang="en-US" sz="1050" dirty="0"/>
                <a:t>provider </a:t>
              </a:r>
            </a:p>
            <a:p>
              <a:pPr>
                <a:lnSpc>
                  <a:spcPct val="90000"/>
                </a:lnSpc>
              </a:pPr>
              <a:r>
                <a:rPr lang="en-US" sz="1050" dirty="0"/>
                <a:t>network</a:t>
              </a:r>
              <a:endParaRPr lang="en-US" sz="750" dirty="0"/>
            </a:p>
          </p:txBody>
        </p:sp>
        <p:grpSp>
          <p:nvGrpSpPr>
            <p:cNvPr id="1025" name="Group 1024">
              <a:extLst>
                <a:ext uri="{FF2B5EF4-FFF2-40B4-BE49-F238E27FC236}">
                  <a16:creationId xmlns:a16="http://schemas.microsoft.com/office/drawing/2014/main" id="{B7334F8A-78E8-5447-8C7B-A897E1246B5B}"/>
                </a:ext>
              </a:extLst>
            </p:cNvPr>
            <p:cNvGrpSpPr/>
            <p:nvPr/>
          </p:nvGrpSpPr>
          <p:grpSpPr>
            <a:xfrm>
              <a:off x="3203487" y="2106679"/>
              <a:ext cx="2684150" cy="2730212"/>
              <a:chOff x="7562238" y="2127325"/>
              <a:chExt cx="3578867" cy="3640283"/>
            </a:xfrm>
          </p:grpSpPr>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dirty="0"/>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grpSp>
        <p:grpSp>
          <p:nvGrpSpPr>
            <p:cNvPr id="787" name="Group 786">
              <a:extLst>
                <a:ext uri="{FF2B5EF4-FFF2-40B4-BE49-F238E27FC236}">
                  <a16:creationId xmlns:a16="http://schemas.microsoft.com/office/drawing/2014/main" id="{C944F5F4-7AD1-AE48-9769-ABE2F95B5A26}"/>
                </a:ext>
              </a:extLst>
            </p:cNvPr>
            <p:cNvGrpSpPr/>
            <p:nvPr/>
          </p:nvGrpSpPr>
          <p:grpSpPr>
            <a:xfrm>
              <a:off x="3092362" y="1930120"/>
              <a:ext cx="1432333" cy="703508"/>
              <a:chOff x="7432700" y="1830405"/>
              <a:chExt cx="1909777" cy="938011"/>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43850" y="183040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5" name="Group 784">
                <a:extLst>
                  <a:ext uri="{FF2B5EF4-FFF2-40B4-BE49-F238E27FC236}">
                    <a16:creationId xmlns:a16="http://schemas.microsoft.com/office/drawing/2014/main" id="{91E02B81-5B35-4545-A954-B7E923AB7286}"/>
                  </a:ext>
                </a:extLst>
              </p:cNvPr>
              <p:cNvGrpSpPr/>
              <p:nvPr/>
            </p:nvGrpSpPr>
            <p:grpSpPr>
              <a:xfrm>
                <a:off x="7432700" y="232729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dirty="0"/>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1407" y="229040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3165" y="202980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3" name="Group 792">
              <a:extLst>
                <a:ext uri="{FF2B5EF4-FFF2-40B4-BE49-F238E27FC236}">
                  <a16:creationId xmlns:a16="http://schemas.microsoft.com/office/drawing/2014/main" id="{93351559-0D4C-F04C-928E-5CDA57B5EB47}"/>
                </a:ext>
              </a:extLst>
            </p:cNvPr>
            <p:cNvGrpSpPr/>
            <p:nvPr/>
          </p:nvGrpSpPr>
          <p:grpSpPr>
            <a:xfrm>
              <a:off x="3133196" y="3029393"/>
              <a:ext cx="643304" cy="437823"/>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dirty="0"/>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800" dirty="0"/>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5811767" y="3106689"/>
              <a:ext cx="388836" cy="90918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5229743" y="4490789"/>
              <a:ext cx="132894" cy="248125"/>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350" dirty="0">
                  <a:solidFill>
                    <a:srgbClr val="FF0000"/>
                  </a:solidFill>
                  <a:latin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3498698" y="4210446"/>
              <a:ext cx="259223" cy="240227"/>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800" dirty="0"/>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4289909" y="4907204"/>
              <a:ext cx="232640" cy="230856"/>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dirty="0"/>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3343542" y="4496120"/>
              <a:ext cx="259223" cy="240227"/>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800" dirty="0"/>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3628488" y="4663818"/>
              <a:ext cx="259223" cy="240227"/>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800" dirty="0"/>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3927157" y="4679923"/>
              <a:ext cx="259223" cy="240227"/>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1800" dirty="0"/>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4767185" y="5022951"/>
              <a:ext cx="239448" cy="190034"/>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sz="1800" dirty="0"/>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5026464" y="4762616"/>
              <a:ext cx="128588" cy="261708"/>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dirty="0"/>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350" dirty="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1800" dirty="0">
                  <a:latin typeface="Arial" panose="020B0604020202020204" pitchFamily="34" charset="0"/>
                </a:endParaRPr>
              </a:p>
            </p:txBody>
          </p:sp>
        </p:grpSp>
        <p:grpSp>
          <p:nvGrpSpPr>
            <p:cNvPr id="1024" name="Group 1023">
              <a:extLst>
                <a:ext uri="{FF2B5EF4-FFF2-40B4-BE49-F238E27FC236}">
                  <a16:creationId xmlns:a16="http://schemas.microsoft.com/office/drawing/2014/main" id="{11D2D3D5-CF37-8945-8D0A-CBA0214240EA}"/>
                </a:ext>
              </a:extLst>
            </p:cNvPr>
            <p:cNvGrpSpPr/>
            <p:nvPr/>
          </p:nvGrpSpPr>
          <p:grpSpPr>
            <a:xfrm>
              <a:off x="3242220" y="2092158"/>
              <a:ext cx="2655296" cy="2800300"/>
              <a:chOff x="7619038" y="2102861"/>
              <a:chExt cx="3540395" cy="3733733"/>
            </a:xfrm>
          </p:grpSpPr>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13016" y="2695257"/>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dirty="0"/>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5854" y="2304274"/>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sz="1800" dirty="0"/>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19038" y="385679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95766" y="551913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8714" y="4984881"/>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54521" y="5333935"/>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81775" y="4962318"/>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6676" y="5189331"/>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44983" y="2807207"/>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5226" y="3960892"/>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9241" y="3596263"/>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5765" y="3491036"/>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53880" y="2197190"/>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32370" y="2608265"/>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8981" y="2102861"/>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103944" y="3951522"/>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5282" y="2656463"/>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502294" y="3388930"/>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6710" y="3994661"/>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80415" y="3987223"/>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53049" y="4770584"/>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31138" y="4364023"/>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grpSp>
        <p:grpSp>
          <p:nvGrpSpPr>
            <p:cNvPr id="15" name="Group 14">
              <a:extLst>
                <a:ext uri="{FF2B5EF4-FFF2-40B4-BE49-F238E27FC236}">
                  <a16:creationId xmlns:a16="http://schemas.microsoft.com/office/drawing/2014/main" id="{EF538D7F-D092-0B46-9D93-497135430F9C}"/>
                </a:ext>
              </a:extLst>
            </p:cNvPr>
            <p:cNvGrpSpPr/>
            <p:nvPr/>
          </p:nvGrpSpPr>
          <p:grpSpPr>
            <a:xfrm>
              <a:off x="2677051" y="4232838"/>
              <a:ext cx="1160744" cy="389051"/>
              <a:chOff x="6860324" y="4962204"/>
              <a:chExt cx="1547658" cy="518734"/>
            </a:xfrm>
          </p:grpSpPr>
          <p:cxnSp>
            <p:nvCxnSpPr>
              <p:cNvPr id="5" name="Straight Connector 4">
                <a:extLst>
                  <a:ext uri="{FF2B5EF4-FFF2-40B4-BE49-F238E27FC236}">
                    <a16:creationId xmlns:a16="http://schemas.microsoft.com/office/drawing/2014/main" id="{0CCA2A64-0E06-F545-9FC0-961CFBCC86F8}"/>
                  </a:ext>
                </a:extLst>
              </p:cNvPr>
              <p:cNvCxnSpPr>
                <a:cxnSpLocks/>
              </p:cNvCxnSpPr>
              <p:nvPr/>
            </p:nvCxnSpPr>
            <p:spPr>
              <a:xfrm flipH="1">
                <a:off x="7968718" y="5327774"/>
                <a:ext cx="439264" cy="153164"/>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D9BBA3E-BB93-084A-B9DE-C031B991FC2B}"/>
                  </a:ext>
                </a:extLst>
              </p:cNvPr>
              <p:cNvSpPr txBox="1"/>
              <p:nvPr/>
            </p:nvSpPr>
            <p:spPr>
              <a:xfrm>
                <a:off x="6860324" y="4962204"/>
                <a:ext cx="930169" cy="369332"/>
              </a:xfrm>
              <a:prstGeom prst="rect">
                <a:avLst/>
              </a:prstGeom>
              <a:noFill/>
            </p:spPr>
            <p:txBody>
              <a:bodyPr wrap="none" rtlCol="0">
                <a:spAutoFit/>
              </a:bodyPr>
              <a:lstStyle/>
              <a:p>
                <a:r>
                  <a:rPr lang="en-US" sz="1200" i="1" dirty="0">
                    <a:solidFill>
                      <a:srgbClr val="C00000"/>
                    </a:solidFill>
                  </a:rPr>
                  <a:t>Ethernet</a:t>
                </a:r>
                <a:endParaRPr lang="en-US" sz="1800" i="1" dirty="0">
                  <a:solidFill>
                    <a:srgbClr val="C00000"/>
                  </a:solidFill>
                </a:endParaRPr>
              </a:p>
            </p:txBody>
          </p:sp>
          <p:cxnSp>
            <p:nvCxnSpPr>
              <p:cNvPr id="11" name="Straight Connector 10">
                <a:extLst>
                  <a:ext uri="{FF2B5EF4-FFF2-40B4-BE49-F238E27FC236}">
                    <a16:creationId xmlns:a16="http://schemas.microsoft.com/office/drawing/2014/main" id="{1E38A1FD-ACE2-5F42-9B08-5B2D9CEBC672}"/>
                  </a:ext>
                </a:extLst>
              </p:cNvPr>
              <p:cNvCxnSpPr>
                <a:cxnSpLocks/>
              </p:cNvCxnSpPr>
              <p:nvPr/>
            </p:nvCxnSpPr>
            <p:spPr>
              <a:xfrm>
                <a:off x="7704138" y="5144424"/>
                <a:ext cx="470403" cy="2167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091E281-A56A-C34A-A030-5A236D4E586A}"/>
                </a:ext>
              </a:extLst>
            </p:cNvPr>
            <p:cNvGrpSpPr/>
            <p:nvPr/>
          </p:nvGrpSpPr>
          <p:grpSpPr>
            <a:xfrm>
              <a:off x="3203848" y="3284984"/>
              <a:ext cx="2692177" cy="1028893"/>
              <a:chOff x="7562720" y="3668418"/>
              <a:chExt cx="3589569" cy="1371857"/>
            </a:xfrm>
          </p:grpSpPr>
          <p:cxnSp>
            <p:nvCxnSpPr>
              <p:cNvPr id="612" name="Straight Connector 611">
                <a:extLst>
                  <a:ext uri="{FF2B5EF4-FFF2-40B4-BE49-F238E27FC236}">
                    <a16:creationId xmlns:a16="http://schemas.microsoft.com/office/drawing/2014/main" id="{45AD7D7E-22F3-B04F-B8D9-3DB14B4EB528}"/>
                  </a:ext>
                </a:extLst>
              </p:cNvPr>
              <p:cNvCxnSpPr>
                <a:cxnSpLocks/>
              </p:cNvCxnSpPr>
              <p:nvPr/>
            </p:nvCxnSpPr>
            <p:spPr>
              <a:xfrm flipH="1">
                <a:off x="8285300" y="3668418"/>
                <a:ext cx="2866989" cy="1371857"/>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13" name="TextBox 612">
                <a:extLst>
                  <a:ext uri="{FF2B5EF4-FFF2-40B4-BE49-F238E27FC236}">
                    <a16:creationId xmlns:a16="http://schemas.microsoft.com/office/drawing/2014/main" id="{1E2ACEB7-973B-E046-843B-EB2B7621639C}"/>
                  </a:ext>
                </a:extLst>
              </p:cNvPr>
              <p:cNvSpPr txBox="1"/>
              <p:nvPr/>
            </p:nvSpPr>
            <p:spPr>
              <a:xfrm>
                <a:off x="7562720" y="4539626"/>
                <a:ext cx="686513" cy="369332"/>
              </a:xfrm>
              <a:prstGeom prst="rect">
                <a:avLst/>
              </a:prstGeom>
              <a:noFill/>
            </p:spPr>
            <p:txBody>
              <a:bodyPr wrap="none" rtlCol="0">
                <a:spAutoFit/>
              </a:bodyPr>
              <a:lstStyle/>
              <a:p>
                <a:r>
                  <a:rPr lang="en-US" sz="1200" i="1" dirty="0">
                    <a:solidFill>
                      <a:srgbClr val="C00000"/>
                    </a:solidFill>
                  </a:rPr>
                  <a:t>HTTP</a:t>
                </a:r>
                <a:endParaRPr lang="en-US" sz="1800" i="1" dirty="0">
                  <a:solidFill>
                    <a:srgbClr val="C00000"/>
                  </a:solidFill>
                </a:endParaRPr>
              </a:p>
            </p:txBody>
          </p:sp>
          <p:cxnSp>
            <p:nvCxnSpPr>
              <p:cNvPr id="614" name="Straight Connector 613">
                <a:extLst>
                  <a:ext uri="{FF2B5EF4-FFF2-40B4-BE49-F238E27FC236}">
                    <a16:creationId xmlns:a16="http://schemas.microsoft.com/office/drawing/2014/main" id="{37BB92CD-AD73-F344-953E-3EFDD2781945}"/>
                  </a:ext>
                </a:extLst>
              </p:cNvPr>
              <p:cNvCxnSpPr>
                <a:cxnSpLocks/>
              </p:cNvCxnSpPr>
              <p:nvPr/>
            </p:nvCxnSpPr>
            <p:spPr>
              <a:xfrm>
                <a:off x="8099825" y="4723687"/>
                <a:ext cx="402218" cy="11586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5BE2CBD-8554-CF42-81E0-EE46D8DE60ED}"/>
                </a:ext>
              </a:extLst>
            </p:cNvPr>
            <p:cNvGrpSpPr/>
            <p:nvPr/>
          </p:nvGrpSpPr>
          <p:grpSpPr>
            <a:xfrm>
              <a:off x="2681856" y="2620067"/>
              <a:ext cx="2022633" cy="576756"/>
              <a:chOff x="4835610" y="2350423"/>
              <a:chExt cx="2696844" cy="769008"/>
            </a:xfrm>
          </p:grpSpPr>
          <p:cxnSp>
            <p:nvCxnSpPr>
              <p:cNvPr id="632" name="Straight Connector 631">
                <a:extLst>
                  <a:ext uri="{FF2B5EF4-FFF2-40B4-BE49-F238E27FC236}">
                    <a16:creationId xmlns:a16="http://schemas.microsoft.com/office/drawing/2014/main" id="{DE526F1B-649C-344E-8FAB-A9478EF8DA65}"/>
                  </a:ext>
                </a:extLst>
              </p:cNvPr>
              <p:cNvCxnSpPr>
                <a:cxnSpLocks/>
              </p:cNvCxnSpPr>
              <p:nvPr/>
            </p:nvCxnSpPr>
            <p:spPr>
              <a:xfrm>
                <a:off x="5693449" y="2350423"/>
                <a:ext cx="11495" cy="663792"/>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33" name="TextBox 632">
                <a:extLst>
                  <a:ext uri="{FF2B5EF4-FFF2-40B4-BE49-F238E27FC236}">
                    <a16:creationId xmlns:a16="http://schemas.microsoft.com/office/drawing/2014/main" id="{B4A890F6-DD55-B341-BDF4-AF2E70A3CC15}"/>
                  </a:ext>
                </a:extLst>
              </p:cNvPr>
              <p:cNvSpPr txBox="1"/>
              <p:nvPr/>
            </p:nvSpPr>
            <p:spPr>
              <a:xfrm>
                <a:off x="4835610" y="2677175"/>
                <a:ext cx="744221" cy="369332"/>
              </a:xfrm>
              <a:prstGeom prst="rect">
                <a:avLst/>
              </a:prstGeom>
              <a:noFill/>
            </p:spPr>
            <p:txBody>
              <a:bodyPr wrap="none" rtlCol="0">
                <a:spAutoFit/>
              </a:bodyPr>
              <a:lstStyle/>
              <a:p>
                <a:r>
                  <a:rPr lang="en-US" sz="1200" i="1" dirty="0">
                    <a:solidFill>
                      <a:srgbClr val="C00000"/>
                    </a:solidFill>
                  </a:rPr>
                  <a:t>Skype</a:t>
                </a:r>
                <a:endParaRPr lang="en-US" sz="1800" i="1" dirty="0">
                  <a:solidFill>
                    <a:srgbClr val="C00000"/>
                  </a:solidFill>
                </a:endParaRPr>
              </a:p>
            </p:txBody>
          </p:sp>
          <p:cxnSp>
            <p:nvCxnSpPr>
              <p:cNvPr id="634" name="Straight Connector 633">
                <a:extLst>
                  <a:ext uri="{FF2B5EF4-FFF2-40B4-BE49-F238E27FC236}">
                    <a16:creationId xmlns:a16="http://schemas.microsoft.com/office/drawing/2014/main" id="{967D0F28-333C-D24F-9D2D-61124A38416B}"/>
                  </a:ext>
                </a:extLst>
              </p:cNvPr>
              <p:cNvCxnSpPr>
                <a:cxnSpLocks/>
              </p:cNvCxnSpPr>
              <p:nvPr/>
            </p:nvCxnSpPr>
            <p:spPr>
              <a:xfrm>
                <a:off x="6973411" y="3119431"/>
                <a:ext cx="55904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35" name="Group 634">
              <a:extLst>
                <a:ext uri="{FF2B5EF4-FFF2-40B4-BE49-F238E27FC236}">
                  <a16:creationId xmlns:a16="http://schemas.microsoft.com/office/drawing/2014/main" id="{FD6F349B-89A1-1F4D-9830-6378C687F92A}"/>
                </a:ext>
              </a:extLst>
            </p:cNvPr>
            <p:cNvGrpSpPr/>
            <p:nvPr/>
          </p:nvGrpSpPr>
          <p:grpSpPr>
            <a:xfrm>
              <a:off x="4533492" y="2623468"/>
              <a:ext cx="506990" cy="414193"/>
              <a:chOff x="6710761" y="2934593"/>
              <a:chExt cx="675986" cy="552257"/>
            </a:xfrm>
          </p:grpSpPr>
          <p:cxnSp>
            <p:nvCxnSpPr>
              <p:cNvPr id="636" name="Straight Connector 635">
                <a:extLst>
                  <a:ext uri="{FF2B5EF4-FFF2-40B4-BE49-F238E27FC236}">
                    <a16:creationId xmlns:a16="http://schemas.microsoft.com/office/drawing/2014/main" id="{38988E68-C8D7-1041-AEC2-7701BE5D1028}"/>
                  </a:ext>
                </a:extLst>
              </p:cNvPr>
              <p:cNvCxnSpPr>
                <a:cxnSpLocks/>
              </p:cNvCxnSpPr>
              <p:nvPr/>
            </p:nvCxnSpPr>
            <p:spPr>
              <a:xfrm flipH="1">
                <a:off x="7084556" y="2978118"/>
                <a:ext cx="302191" cy="508732"/>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37" name="TextBox 636">
                <a:extLst>
                  <a:ext uri="{FF2B5EF4-FFF2-40B4-BE49-F238E27FC236}">
                    <a16:creationId xmlns:a16="http://schemas.microsoft.com/office/drawing/2014/main" id="{A6C4F23A-36F1-5E47-94EF-BAE3479A332E}"/>
                  </a:ext>
                </a:extLst>
              </p:cNvPr>
              <p:cNvSpPr txBox="1"/>
              <p:nvPr/>
            </p:nvSpPr>
            <p:spPr>
              <a:xfrm>
                <a:off x="6710761" y="2934593"/>
                <a:ext cx="406522" cy="369332"/>
              </a:xfrm>
              <a:prstGeom prst="rect">
                <a:avLst/>
              </a:prstGeom>
              <a:noFill/>
            </p:spPr>
            <p:txBody>
              <a:bodyPr wrap="none" rtlCol="0">
                <a:spAutoFit/>
              </a:bodyPr>
              <a:lstStyle/>
              <a:p>
                <a:r>
                  <a:rPr lang="en-US" sz="1200" i="1" dirty="0">
                    <a:solidFill>
                      <a:srgbClr val="C00000"/>
                    </a:solidFill>
                  </a:rPr>
                  <a:t>IP</a:t>
                </a:r>
                <a:endParaRPr lang="en-US" sz="1800" i="1" dirty="0">
                  <a:solidFill>
                    <a:srgbClr val="C00000"/>
                  </a:solidFill>
                </a:endParaRPr>
              </a:p>
            </p:txBody>
          </p:sp>
          <p:cxnSp>
            <p:nvCxnSpPr>
              <p:cNvPr id="638" name="Straight Connector 637">
                <a:extLst>
                  <a:ext uri="{FF2B5EF4-FFF2-40B4-BE49-F238E27FC236}">
                    <a16:creationId xmlns:a16="http://schemas.microsoft.com/office/drawing/2014/main" id="{40A312C7-3E2E-8F40-B008-F9AB8292FEA3}"/>
                  </a:ext>
                </a:extLst>
              </p:cNvPr>
              <p:cNvCxnSpPr>
                <a:cxnSpLocks/>
              </p:cNvCxnSpPr>
              <p:nvPr/>
            </p:nvCxnSpPr>
            <p:spPr>
              <a:xfrm>
                <a:off x="6973411" y="3119431"/>
                <a:ext cx="26224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39" name="Group 638">
              <a:extLst>
                <a:ext uri="{FF2B5EF4-FFF2-40B4-BE49-F238E27FC236}">
                  <a16:creationId xmlns:a16="http://schemas.microsoft.com/office/drawing/2014/main" id="{A0B59F70-E34B-7A47-8095-6CB4A425440B}"/>
                </a:ext>
              </a:extLst>
            </p:cNvPr>
            <p:cNvGrpSpPr/>
            <p:nvPr/>
          </p:nvGrpSpPr>
          <p:grpSpPr>
            <a:xfrm>
              <a:off x="4330537" y="4784552"/>
              <a:ext cx="449418" cy="718957"/>
              <a:chOff x="6934147" y="3177198"/>
              <a:chExt cx="599223" cy="958608"/>
            </a:xfrm>
          </p:grpSpPr>
          <p:cxnSp>
            <p:nvCxnSpPr>
              <p:cNvPr id="640" name="Straight Connector 639">
                <a:extLst>
                  <a:ext uri="{FF2B5EF4-FFF2-40B4-BE49-F238E27FC236}">
                    <a16:creationId xmlns:a16="http://schemas.microsoft.com/office/drawing/2014/main" id="{7CF95D26-9671-0C42-8E8C-4CE179CE7B74}"/>
                  </a:ext>
                </a:extLst>
              </p:cNvPr>
              <p:cNvCxnSpPr>
                <a:cxnSpLocks/>
              </p:cNvCxnSpPr>
              <p:nvPr/>
            </p:nvCxnSpPr>
            <p:spPr>
              <a:xfrm flipH="1">
                <a:off x="7091527" y="3177198"/>
                <a:ext cx="204850" cy="289979"/>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41" name="TextBox 640">
                <a:extLst>
                  <a:ext uri="{FF2B5EF4-FFF2-40B4-BE49-F238E27FC236}">
                    <a16:creationId xmlns:a16="http://schemas.microsoft.com/office/drawing/2014/main" id="{99BE214C-A081-5541-8D5F-AB06808F8378}"/>
                  </a:ext>
                </a:extLst>
              </p:cNvPr>
              <p:cNvSpPr txBox="1"/>
              <p:nvPr/>
            </p:nvSpPr>
            <p:spPr>
              <a:xfrm>
                <a:off x="6934147" y="3766474"/>
                <a:ext cx="599223" cy="369332"/>
              </a:xfrm>
              <a:prstGeom prst="rect">
                <a:avLst/>
              </a:prstGeom>
              <a:noFill/>
            </p:spPr>
            <p:txBody>
              <a:bodyPr wrap="none" rtlCol="0">
                <a:spAutoFit/>
              </a:bodyPr>
              <a:lstStyle/>
              <a:p>
                <a:r>
                  <a:rPr lang="en-US" sz="1200" i="1" dirty="0">
                    <a:solidFill>
                      <a:srgbClr val="C00000"/>
                    </a:solidFill>
                  </a:rPr>
                  <a:t>WiFi</a:t>
                </a:r>
                <a:endParaRPr lang="en-US" sz="1800" i="1" dirty="0">
                  <a:solidFill>
                    <a:srgbClr val="C00000"/>
                  </a:solidFill>
                </a:endParaRPr>
              </a:p>
            </p:txBody>
          </p:sp>
          <p:cxnSp>
            <p:nvCxnSpPr>
              <p:cNvPr id="642" name="Straight Connector 641">
                <a:extLst>
                  <a:ext uri="{FF2B5EF4-FFF2-40B4-BE49-F238E27FC236}">
                    <a16:creationId xmlns:a16="http://schemas.microsoft.com/office/drawing/2014/main" id="{8DD32BFA-CE2F-B048-B320-A046B7A403E7}"/>
                  </a:ext>
                </a:extLst>
              </p:cNvPr>
              <p:cNvCxnSpPr>
                <a:cxnSpLocks/>
              </p:cNvCxnSpPr>
              <p:nvPr/>
            </p:nvCxnSpPr>
            <p:spPr>
              <a:xfrm flipV="1">
                <a:off x="7230890" y="3377014"/>
                <a:ext cx="1" cy="450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1965E68E-3EF0-9445-A466-1B0BCA9A0A95}"/>
                </a:ext>
              </a:extLst>
            </p:cNvPr>
            <p:cNvGrpSpPr/>
            <p:nvPr/>
          </p:nvGrpSpPr>
          <p:grpSpPr>
            <a:xfrm>
              <a:off x="3695720" y="1733294"/>
              <a:ext cx="916011" cy="680108"/>
              <a:chOff x="7375489" y="2449010"/>
              <a:chExt cx="1221347" cy="906811"/>
            </a:xfrm>
          </p:grpSpPr>
          <p:cxnSp>
            <p:nvCxnSpPr>
              <p:cNvPr id="644" name="Straight Connector 643">
                <a:extLst>
                  <a:ext uri="{FF2B5EF4-FFF2-40B4-BE49-F238E27FC236}">
                    <a16:creationId xmlns:a16="http://schemas.microsoft.com/office/drawing/2014/main" id="{70102BD4-D7CF-EA44-B451-F173BE4D5BC5}"/>
                  </a:ext>
                </a:extLst>
              </p:cNvPr>
              <p:cNvCxnSpPr>
                <a:cxnSpLocks/>
              </p:cNvCxnSpPr>
              <p:nvPr/>
            </p:nvCxnSpPr>
            <p:spPr>
              <a:xfrm flipV="1">
                <a:off x="7375489" y="3222818"/>
                <a:ext cx="628291" cy="133003"/>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45" name="TextBox 644">
                <a:extLst>
                  <a:ext uri="{FF2B5EF4-FFF2-40B4-BE49-F238E27FC236}">
                    <a16:creationId xmlns:a16="http://schemas.microsoft.com/office/drawing/2014/main" id="{C50489E1-DD07-B045-9B42-9681020DCB49}"/>
                  </a:ext>
                </a:extLst>
              </p:cNvPr>
              <p:cNvSpPr txBox="1"/>
              <p:nvPr/>
            </p:nvSpPr>
            <p:spPr>
              <a:xfrm>
                <a:off x="8126194" y="2449010"/>
                <a:ext cx="470642" cy="369332"/>
              </a:xfrm>
              <a:prstGeom prst="rect">
                <a:avLst/>
              </a:prstGeom>
              <a:noFill/>
            </p:spPr>
            <p:txBody>
              <a:bodyPr wrap="none" rtlCol="0">
                <a:spAutoFit/>
              </a:bodyPr>
              <a:lstStyle/>
              <a:p>
                <a:r>
                  <a:rPr lang="en-US" sz="1200" i="1" dirty="0">
                    <a:solidFill>
                      <a:srgbClr val="C00000"/>
                    </a:solidFill>
                  </a:rPr>
                  <a:t>4G</a:t>
                </a:r>
                <a:endParaRPr lang="en-US" sz="1800" i="1" dirty="0">
                  <a:solidFill>
                    <a:srgbClr val="C00000"/>
                  </a:solidFill>
                </a:endParaRPr>
              </a:p>
            </p:txBody>
          </p:sp>
          <p:cxnSp>
            <p:nvCxnSpPr>
              <p:cNvPr id="646" name="Straight Connector 645">
                <a:extLst>
                  <a:ext uri="{FF2B5EF4-FFF2-40B4-BE49-F238E27FC236}">
                    <a16:creationId xmlns:a16="http://schemas.microsoft.com/office/drawing/2014/main" id="{3B8E874C-0A2E-C546-9A26-12BBEB875B0D}"/>
                  </a:ext>
                </a:extLst>
              </p:cNvPr>
              <p:cNvCxnSpPr>
                <a:cxnSpLocks/>
              </p:cNvCxnSpPr>
              <p:nvPr/>
            </p:nvCxnSpPr>
            <p:spPr>
              <a:xfrm flipV="1">
                <a:off x="7689626" y="2695950"/>
                <a:ext cx="430426" cy="4489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47" name="Group 646">
              <a:extLst>
                <a:ext uri="{FF2B5EF4-FFF2-40B4-BE49-F238E27FC236}">
                  <a16:creationId xmlns:a16="http://schemas.microsoft.com/office/drawing/2014/main" id="{9278791A-6408-FE49-97C8-366AE865D0FC}"/>
                </a:ext>
              </a:extLst>
            </p:cNvPr>
            <p:cNvGrpSpPr/>
            <p:nvPr/>
          </p:nvGrpSpPr>
          <p:grpSpPr>
            <a:xfrm>
              <a:off x="5395216" y="3918898"/>
              <a:ext cx="846247" cy="970077"/>
              <a:chOff x="6559961" y="3177198"/>
              <a:chExt cx="1128329" cy="1293436"/>
            </a:xfrm>
          </p:grpSpPr>
          <p:cxnSp>
            <p:nvCxnSpPr>
              <p:cNvPr id="648" name="Straight Connector 647">
                <a:extLst>
                  <a:ext uri="{FF2B5EF4-FFF2-40B4-BE49-F238E27FC236}">
                    <a16:creationId xmlns:a16="http://schemas.microsoft.com/office/drawing/2014/main" id="{54518172-05CD-6E4B-96A3-5AE490F57D81}"/>
                  </a:ext>
                </a:extLst>
              </p:cNvPr>
              <p:cNvCxnSpPr>
                <a:cxnSpLocks/>
              </p:cNvCxnSpPr>
              <p:nvPr/>
            </p:nvCxnSpPr>
            <p:spPr>
              <a:xfrm flipH="1">
                <a:off x="6559961" y="3177198"/>
                <a:ext cx="736416" cy="894404"/>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49" name="TextBox 648">
                <a:extLst>
                  <a:ext uri="{FF2B5EF4-FFF2-40B4-BE49-F238E27FC236}">
                    <a16:creationId xmlns:a16="http://schemas.microsoft.com/office/drawing/2014/main" id="{4B6916C7-17C2-0043-9CA5-2291C94B8E33}"/>
                  </a:ext>
                </a:extLst>
              </p:cNvPr>
              <p:cNvSpPr txBox="1"/>
              <p:nvPr/>
            </p:nvSpPr>
            <p:spPr>
              <a:xfrm>
                <a:off x="7104370" y="4101302"/>
                <a:ext cx="583920" cy="369332"/>
              </a:xfrm>
              <a:prstGeom prst="rect">
                <a:avLst/>
              </a:prstGeom>
              <a:noFill/>
            </p:spPr>
            <p:txBody>
              <a:bodyPr wrap="none" rtlCol="0">
                <a:spAutoFit/>
              </a:bodyPr>
              <a:lstStyle/>
              <a:p>
                <a:r>
                  <a:rPr lang="en-US" sz="1200" i="1" dirty="0">
                    <a:solidFill>
                      <a:srgbClr val="C00000"/>
                    </a:solidFill>
                  </a:rPr>
                  <a:t>TCP</a:t>
                </a:r>
                <a:endParaRPr lang="en-US" sz="1800" i="1" dirty="0">
                  <a:solidFill>
                    <a:srgbClr val="C00000"/>
                  </a:solidFill>
                </a:endParaRPr>
              </a:p>
            </p:txBody>
          </p:sp>
          <p:cxnSp>
            <p:nvCxnSpPr>
              <p:cNvPr id="650" name="Straight Connector 649">
                <a:extLst>
                  <a:ext uri="{FF2B5EF4-FFF2-40B4-BE49-F238E27FC236}">
                    <a16:creationId xmlns:a16="http://schemas.microsoft.com/office/drawing/2014/main" id="{335A84F3-D0D9-FA40-8F7D-57F594BAB312}"/>
                  </a:ext>
                </a:extLst>
              </p:cNvPr>
              <p:cNvCxnSpPr>
                <a:cxnSpLocks/>
              </p:cNvCxnSpPr>
              <p:nvPr/>
            </p:nvCxnSpPr>
            <p:spPr>
              <a:xfrm flipH="1" flipV="1">
                <a:off x="6929789" y="3709511"/>
                <a:ext cx="297918" cy="450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364A443-9918-5240-B7CC-82287B806A53}"/>
                </a:ext>
              </a:extLst>
            </p:cNvPr>
            <p:cNvGrpSpPr/>
            <p:nvPr/>
          </p:nvGrpSpPr>
          <p:grpSpPr>
            <a:xfrm>
              <a:off x="4445899" y="2257026"/>
              <a:ext cx="1968494" cy="769099"/>
              <a:chOff x="9218788" y="2327787"/>
              <a:chExt cx="2624658" cy="1025465"/>
            </a:xfrm>
          </p:grpSpPr>
          <p:cxnSp>
            <p:nvCxnSpPr>
              <p:cNvPr id="652" name="Straight Connector 651">
                <a:extLst>
                  <a:ext uri="{FF2B5EF4-FFF2-40B4-BE49-F238E27FC236}">
                    <a16:creationId xmlns:a16="http://schemas.microsoft.com/office/drawing/2014/main" id="{77901D56-40A9-044D-A6DB-ADD17E4B4B0E}"/>
                  </a:ext>
                </a:extLst>
              </p:cNvPr>
              <p:cNvCxnSpPr>
                <a:cxnSpLocks/>
              </p:cNvCxnSpPr>
              <p:nvPr/>
            </p:nvCxnSpPr>
            <p:spPr>
              <a:xfrm>
                <a:off x="9218788" y="2327787"/>
                <a:ext cx="1698979" cy="1025465"/>
              </a:xfrm>
              <a:prstGeom prst="line">
                <a:avLst/>
              </a:prstGeom>
              <a:ln w="31750">
                <a:solidFill>
                  <a:srgbClr val="C00000"/>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AAECF4C4-245B-3B4F-935D-656C1B7C4318}"/>
                  </a:ext>
                </a:extLst>
              </p:cNvPr>
              <p:cNvSpPr txBox="1"/>
              <p:nvPr/>
            </p:nvSpPr>
            <p:spPr>
              <a:xfrm>
                <a:off x="10772213" y="2684298"/>
                <a:ext cx="1071233" cy="615553"/>
              </a:xfrm>
              <a:prstGeom prst="rect">
                <a:avLst/>
              </a:prstGeom>
              <a:noFill/>
            </p:spPr>
            <p:txBody>
              <a:bodyPr wrap="none" rtlCol="0">
                <a:spAutoFit/>
              </a:bodyPr>
              <a:lstStyle/>
              <a:p>
                <a:r>
                  <a:rPr lang="en-US" sz="1200" i="1" dirty="0">
                    <a:solidFill>
                      <a:srgbClr val="C00000"/>
                    </a:solidFill>
                  </a:rPr>
                  <a:t>Streaming</a:t>
                </a:r>
              </a:p>
              <a:p>
                <a:r>
                  <a:rPr lang="en-US" sz="1200" i="1" dirty="0">
                    <a:solidFill>
                      <a:srgbClr val="C00000"/>
                    </a:solidFill>
                  </a:rPr>
                  <a:t>video</a:t>
                </a:r>
                <a:endParaRPr lang="en-US" sz="1800" i="1" dirty="0">
                  <a:solidFill>
                    <a:srgbClr val="C00000"/>
                  </a:solidFill>
                </a:endParaRPr>
              </a:p>
            </p:txBody>
          </p:sp>
          <p:cxnSp>
            <p:nvCxnSpPr>
              <p:cNvPr id="656" name="Straight Connector 655">
                <a:extLst>
                  <a:ext uri="{FF2B5EF4-FFF2-40B4-BE49-F238E27FC236}">
                    <a16:creationId xmlns:a16="http://schemas.microsoft.com/office/drawing/2014/main" id="{89160B6B-CFAC-0C4E-AFB5-940C8EF68FD6}"/>
                  </a:ext>
                </a:extLst>
              </p:cNvPr>
              <p:cNvCxnSpPr>
                <a:cxnSpLocks/>
              </p:cNvCxnSpPr>
              <p:nvPr/>
            </p:nvCxnSpPr>
            <p:spPr>
              <a:xfrm flipV="1">
                <a:off x="10569552" y="2937299"/>
                <a:ext cx="405322" cy="1475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572" name="TextBox 571">
            <a:extLst>
              <a:ext uri="{FF2B5EF4-FFF2-40B4-BE49-F238E27FC236}">
                <a16:creationId xmlns:a16="http://schemas.microsoft.com/office/drawing/2014/main" id="{2C47D2E0-7EB4-B64C-A56F-E945831260C5}"/>
              </a:ext>
            </a:extLst>
          </p:cNvPr>
          <p:cNvSpPr txBox="1"/>
          <p:nvPr/>
        </p:nvSpPr>
        <p:spPr>
          <a:xfrm>
            <a:off x="360363" y="6449820"/>
            <a:ext cx="3198120" cy="307777"/>
          </a:xfrm>
          <a:prstGeom prst="rect">
            <a:avLst/>
          </a:prstGeom>
          <a:noFill/>
        </p:spPr>
        <p:txBody>
          <a:bodyPr wrap="none" rtlCol="0">
            <a:spAutoFit/>
          </a:bodyPr>
          <a:lstStyle/>
          <a:p>
            <a:r>
              <a:rPr lang="en-US" sz="1400" b="0" dirty="0">
                <a:latin typeface="Calibri" pitchFamily="34" charset="0"/>
              </a:rPr>
              <a:t>Source: Kurose and Ross Book: 8</a:t>
            </a:r>
            <a:r>
              <a:rPr lang="en-US" sz="1400" b="0" baseline="30000" dirty="0">
                <a:latin typeface="Calibri" pitchFamily="34" charset="0"/>
              </a:rPr>
              <a:t>th</a:t>
            </a:r>
            <a:r>
              <a:rPr lang="en-US" sz="1400" b="0" dirty="0">
                <a:latin typeface="Calibri" pitchFamily="34" charset="0"/>
              </a:rPr>
              <a:t> Edition</a:t>
            </a:r>
          </a:p>
        </p:txBody>
      </p:sp>
    </p:spTree>
    <p:extLst>
      <p:ext uri="{BB962C8B-B14F-4D97-AF65-F5344CB8AC3E}">
        <p14:creationId xmlns:p14="http://schemas.microsoft.com/office/powerpoint/2010/main" val="126268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EF0-2E39-0F4D-BA55-52D6368EFEEB}"/>
              </a:ext>
            </a:extLst>
          </p:cNvPr>
          <p:cNvSpPr>
            <a:spLocks noGrp="1"/>
          </p:cNvSpPr>
          <p:nvPr>
            <p:ph type="title"/>
          </p:nvPr>
        </p:nvSpPr>
        <p:spPr>
          <a:xfrm>
            <a:off x="899592" y="2420888"/>
            <a:ext cx="7772400" cy="1362075"/>
          </a:xfrm>
        </p:spPr>
        <p:txBody>
          <a:bodyPr/>
          <a:lstStyle/>
          <a:p>
            <a:r>
              <a:rPr lang="en-US" dirty="0"/>
              <a:t>Local Area Network (LAN)</a:t>
            </a:r>
          </a:p>
        </p:txBody>
      </p:sp>
    </p:spTree>
    <p:extLst>
      <p:ext uri="{BB962C8B-B14F-4D97-AF65-F5344CB8AC3E}">
        <p14:creationId xmlns:p14="http://schemas.microsoft.com/office/powerpoint/2010/main" val="41228987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4B4F8662-00CB-B64E-AF8D-38542E6D372E}" vid="{B590FC25-2631-3048-871A-A8E57DD6822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B4F8662-00CB-B64E-AF8D-38542E6D372E}" vid="{6E76AB64-057C-B444-8753-318A918B0839}"/>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7152</TotalTime>
  <Words>1839</Words>
  <Application>Microsoft Macintosh PowerPoint</Application>
  <PresentationFormat>On-screen Show (4:3)</PresentationFormat>
  <Paragraphs>457</Paragraphs>
  <Slides>41</Slides>
  <Notes>12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41</vt:i4>
      </vt:variant>
    </vt:vector>
  </HeadingPairs>
  <TitlesOfParts>
    <vt:vector size="58" baseType="lpstr">
      <vt:lpstr>MS Mincho</vt:lpstr>
      <vt:lpstr>MS PGothic</vt:lpstr>
      <vt:lpstr>MS PGothic</vt:lpstr>
      <vt:lpstr>宋体</vt:lpstr>
      <vt:lpstr>Arial</vt:lpstr>
      <vt:lpstr>Arial Italic</vt:lpstr>
      <vt:lpstr>Arial Narrow</vt:lpstr>
      <vt:lpstr>Calibri</vt:lpstr>
      <vt:lpstr>Calibri Light</vt:lpstr>
      <vt:lpstr>Cambria</vt:lpstr>
      <vt:lpstr>Courier New</vt:lpstr>
      <vt:lpstr>Gill Sans MT Italic</vt:lpstr>
      <vt:lpstr>Times New Roman</vt:lpstr>
      <vt:lpstr>Wingdings</vt:lpstr>
      <vt:lpstr>Wingdings 2</vt:lpstr>
      <vt:lpstr>template2007</vt:lpstr>
      <vt:lpstr>Custom Design</vt:lpstr>
      <vt:lpstr>Lecture 5: Local Area Networks</vt:lpstr>
      <vt:lpstr>Contents</vt:lpstr>
      <vt:lpstr>Computer and Communication Era begins</vt:lpstr>
      <vt:lpstr>Network Requirements for Digital Transformation</vt:lpstr>
      <vt:lpstr>What are different types of Datacom technologies?</vt:lpstr>
      <vt:lpstr>PowerPoint Presentation</vt:lpstr>
      <vt:lpstr>Datacom / Networking Protocols</vt:lpstr>
      <vt:lpstr>Today’s Network</vt:lpstr>
      <vt:lpstr>Local Area Network (LAN)</vt:lpstr>
      <vt:lpstr>Multiple ways of doing classification</vt:lpstr>
      <vt:lpstr>Local Area Network and DT</vt:lpstr>
      <vt:lpstr>Corporate Network</vt:lpstr>
      <vt:lpstr>In-Vehicle Network (VAN)</vt:lpstr>
      <vt:lpstr>Industrial Ethernet</vt:lpstr>
      <vt:lpstr>Many flavors of LANs</vt:lpstr>
      <vt:lpstr>Local Area Network (LAN): Ethernet</vt:lpstr>
      <vt:lpstr>Ethernet: datalink layer technology</vt:lpstr>
      <vt:lpstr>Physical Media for Ethernet</vt:lpstr>
      <vt:lpstr>The Ethernet</vt:lpstr>
      <vt:lpstr>Ethernet Generations</vt:lpstr>
      <vt:lpstr>Ethernet Switches</vt:lpstr>
      <vt:lpstr>Gigabit Ethernet (1000 BASE X)</vt:lpstr>
      <vt:lpstr>Gigabit Ethernet Technology </vt:lpstr>
      <vt:lpstr>Gigabit Ethernet</vt:lpstr>
      <vt:lpstr>Computer Network: Top level view</vt:lpstr>
      <vt:lpstr>Ethernet Segment</vt:lpstr>
      <vt:lpstr>Ethernet Segment  : Switch</vt:lpstr>
      <vt:lpstr>Next Level: internets</vt:lpstr>
      <vt:lpstr>Logical Structure of an internet</vt:lpstr>
      <vt:lpstr>Lecture Summary</vt:lpstr>
      <vt:lpstr>Elements of wireless Networks</vt:lpstr>
      <vt:lpstr>Elements of a wireless network</vt:lpstr>
      <vt:lpstr>Elements of a wireless network</vt:lpstr>
      <vt:lpstr>Elements of a wireless network</vt:lpstr>
      <vt:lpstr>Elements of a wireless network</vt:lpstr>
      <vt:lpstr>802.11 LAN architecture</vt:lpstr>
      <vt:lpstr>IEEE 802.11 Wireless LAN</vt:lpstr>
      <vt:lpstr>Lecture Summary</vt:lpstr>
      <vt:lpstr>Mobile World ..</vt:lpstr>
      <vt:lpstr>Fixed and Mobile Subscription</vt:lpstr>
      <vt:lpstr>Nielsen's Law of Internet Bandwidth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Technologies – Part 2 What is the Internet?</dc:title>
  <dc:creator>Microsoft Office User</dc:creator>
  <dc:description>Redesign of slides created by Randal E. Bryant and David R. O'Hallaron</dc:description>
  <cp:lastModifiedBy>Microsoft Office User</cp:lastModifiedBy>
  <cp:revision>26</cp:revision>
  <cp:lastPrinted>2020-12-22T13:01:20Z</cp:lastPrinted>
  <dcterms:created xsi:type="dcterms:W3CDTF">2021-01-16T07:37:34Z</dcterms:created>
  <dcterms:modified xsi:type="dcterms:W3CDTF">2021-02-16T09:42:32Z</dcterms:modified>
</cp:coreProperties>
</file>